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2.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9"/>
  </p:notesMasterIdLst>
  <p:handoutMasterIdLst>
    <p:handoutMasterId r:id="rId90"/>
  </p:handoutMasterIdLst>
  <p:sldIdLst>
    <p:sldId id="256" r:id="rId2"/>
    <p:sldId id="374" r:id="rId3"/>
    <p:sldId id="330" r:id="rId4"/>
    <p:sldId id="348" r:id="rId5"/>
    <p:sldId id="257" r:id="rId6"/>
    <p:sldId id="264" r:id="rId7"/>
    <p:sldId id="271" r:id="rId8"/>
    <p:sldId id="272" r:id="rId9"/>
    <p:sldId id="268" r:id="rId10"/>
    <p:sldId id="270" r:id="rId11"/>
    <p:sldId id="269" r:id="rId12"/>
    <p:sldId id="273" r:id="rId13"/>
    <p:sldId id="282" r:id="rId14"/>
    <p:sldId id="279" r:id="rId15"/>
    <p:sldId id="278" r:id="rId16"/>
    <p:sldId id="331" r:id="rId17"/>
    <p:sldId id="280" r:id="rId18"/>
    <p:sldId id="281" r:id="rId19"/>
    <p:sldId id="333" r:id="rId20"/>
    <p:sldId id="353" r:id="rId21"/>
    <p:sldId id="355" r:id="rId22"/>
    <p:sldId id="354" r:id="rId23"/>
    <p:sldId id="334" r:id="rId24"/>
    <p:sldId id="336" r:id="rId25"/>
    <p:sldId id="338" r:id="rId26"/>
    <p:sldId id="283" r:id="rId27"/>
    <p:sldId id="287" r:id="rId28"/>
    <p:sldId id="285" r:id="rId29"/>
    <p:sldId id="361" r:id="rId30"/>
    <p:sldId id="362" r:id="rId31"/>
    <p:sldId id="288" r:id="rId32"/>
    <p:sldId id="356" r:id="rId33"/>
    <p:sldId id="358" r:id="rId34"/>
    <p:sldId id="339" r:id="rId35"/>
    <p:sldId id="289" r:id="rId36"/>
    <p:sldId id="290" r:id="rId37"/>
    <p:sldId id="291" r:id="rId38"/>
    <p:sldId id="293" r:id="rId39"/>
    <p:sldId id="294" r:id="rId40"/>
    <p:sldId id="296" r:id="rId41"/>
    <p:sldId id="298" r:id="rId42"/>
    <p:sldId id="299" r:id="rId43"/>
    <p:sldId id="300" r:id="rId44"/>
    <p:sldId id="302" r:id="rId45"/>
    <p:sldId id="303" r:id="rId46"/>
    <p:sldId id="304" r:id="rId47"/>
    <p:sldId id="305" r:id="rId48"/>
    <p:sldId id="306" r:id="rId49"/>
    <p:sldId id="340" r:id="rId50"/>
    <p:sldId id="307" r:id="rId51"/>
    <p:sldId id="308" r:id="rId52"/>
    <p:sldId id="309" r:id="rId53"/>
    <p:sldId id="318" r:id="rId54"/>
    <p:sldId id="310" r:id="rId55"/>
    <p:sldId id="311" r:id="rId56"/>
    <p:sldId id="312" r:id="rId57"/>
    <p:sldId id="313" r:id="rId58"/>
    <p:sldId id="314" r:id="rId59"/>
    <p:sldId id="350" r:id="rId60"/>
    <p:sldId id="316" r:id="rId61"/>
    <p:sldId id="295" r:id="rId62"/>
    <p:sldId id="320" r:id="rId63"/>
    <p:sldId id="321" r:id="rId64"/>
    <p:sldId id="365" r:id="rId65"/>
    <p:sldId id="366" r:id="rId66"/>
    <p:sldId id="367" r:id="rId67"/>
    <p:sldId id="368" r:id="rId68"/>
    <p:sldId id="369" r:id="rId69"/>
    <p:sldId id="370" r:id="rId70"/>
    <p:sldId id="371" r:id="rId71"/>
    <p:sldId id="372" r:id="rId72"/>
    <p:sldId id="373" r:id="rId73"/>
    <p:sldId id="345" r:id="rId74"/>
    <p:sldId id="343" r:id="rId75"/>
    <p:sldId id="325" r:id="rId76"/>
    <p:sldId id="363" r:id="rId77"/>
    <p:sldId id="364" r:id="rId78"/>
    <p:sldId id="323" r:id="rId79"/>
    <p:sldId id="328" r:id="rId80"/>
    <p:sldId id="326" r:id="rId81"/>
    <p:sldId id="341" r:id="rId82"/>
    <p:sldId id="329" r:id="rId83"/>
    <p:sldId id="349" r:id="rId84"/>
    <p:sldId id="360" r:id="rId85"/>
    <p:sldId id="346" r:id="rId86"/>
    <p:sldId id="347" r:id="rId87"/>
    <p:sldId id="259" r:id="rId88"/>
  </p:sldIdLst>
  <p:sldSz cx="9144000" cy="6858000" type="screen4x3"/>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97B94E-F05F-C740-B337-196A30DE6DF8}">
          <p14:sldIdLst>
            <p14:sldId id="256"/>
            <p14:sldId id="374"/>
          </p14:sldIdLst>
        </p14:section>
        <p14:section name="Sissejuhatus" id="{BD90F0B6-534B-674D-B2D9-7DD6FEABA785}">
          <p14:sldIdLst>
            <p14:sldId id="330"/>
            <p14:sldId id="348"/>
            <p14:sldId id="257"/>
          </p14:sldIdLst>
        </p14:section>
        <p14:section name="Mina kui ettevõtja" id="{71746698-D213-2D4D-98C9-9627D0280A93}">
          <p14:sldIdLst>
            <p14:sldId id="264"/>
            <p14:sldId id="271"/>
            <p14:sldId id="272"/>
            <p14:sldId id="268"/>
            <p14:sldId id="270"/>
            <p14:sldId id="269"/>
            <p14:sldId id="273"/>
            <p14:sldId id="282"/>
            <p14:sldId id="279"/>
            <p14:sldId id="278"/>
            <p14:sldId id="331"/>
            <p14:sldId id="280"/>
            <p14:sldId id="281"/>
            <p14:sldId id="333"/>
            <p14:sldId id="353"/>
            <p14:sldId id="355"/>
            <p14:sldId id="354"/>
            <p14:sldId id="334"/>
            <p14:sldId id="336"/>
            <p14:sldId id="338"/>
            <p14:sldId id="283"/>
            <p14:sldId id="287"/>
            <p14:sldId id="285"/>
            <p14:sldId id="361"/>
            <p14:sldId id="362"/>
          </p14:sldIdLst>
        </p14:section>
        <p14:section name="Minu äridee" id="{A0BAC9AB-02A5-1A45-BF81-1CAC6F767F6F}">
          <p14:sldIdLst>
            <p14:sldId id="288"/>
            <p14:sldId id="356"/>
            <p14:sldId id="358"/>
            <p14:sldId id="339"/>
            <p14:sldId id="289"/>
            <p14:sldId id="290"/>
            <p14:sldId id="291"/>
            <p14:sldId id="293"/>
            <p14:sldId id="294"/>
            <p14:sldId id="296"/>
            <p14:sldId id="298"/>
            <p14:sldId id="299"/>
            <p14:sldId id="300"/>
            <p14:sldId id="302"/>
            <p14:sldId id="303"/>
            <p14:sldId id="304"/>
            <p14:sldId id="305"/>
            <p14:sldId id="306"/>
            <p14:sldId id="340"/>
            <p14:sldId id="307"/>
            <p14:sldId id="308"/>
            <p14:sldId id="309"/>
            <p14:sldId id="318"/>
            <p14:sldId id="310"/>
            <p14:sldId id="311"/>
            <p14:sldId id="312"/>
            <p14:sldId id="313"/>
            <p14:sldId id="314"/>
            <p14:sldId id="350"/>
            <p14:sldId id="316"/>
            <p14:sldId id="295"/>
            <p14:sldId id="320"/>
            <p14:sldId id="321"/>
            <p14:sldId id="365"/>
            <p14:sldId id="366"/>
            <p14:sldId id="367"/>
            <p14:sldId id="368"/>
            <p14:sldId id="369"/>
            <p14:sldId id="370"/>
            <p14:sldId id="371"/>
            <p14:sldId id="372"/>
            <p14:sldId id="373"/>
            <p14:sldId id="345"/>
            <p14:sldId id="343"/>
            <p14:sldId id="325"/>
            <p14:sldId id="363"/>
            <p14:sldId id="364"/>
            <p14:sldId id="323"/>
            <p14:sldId id="328"/>
            <p14:sldId id="326"/>
            <p14:sldId id="341"/>
            <p14:sldId id="329"/>
            <p14:sldId id="349"/>
            <p14:sldId id="360"/>
            <p14:sldId id="346"/>
            <p14:sldId id="347"/>
            <p14:sldId id="25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lev Kaarna"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hiddenSlides="1"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9" autoAdjust="0"/>
    <p:restoredTop sz="70195" autoAdjust="0"/>
  </p:normalViewPr>
  <p:slideViewPr>
    <p:cSldViewPr>
      <p:cViewPr varScale="1">
        <p:scale>
          <a:sx n="64" d="100"/>
          <a:sy n="64" d="100"/>
        </p:scale>
        <p:origin x="1878"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99" d="100"/>
          <a:sy n="99" d="100"/>
        </p:scale>
        <p:origin x="357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5-09T02:38:51.779" idx="12">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05-09T02:25:52.014" idx="4">
    <p:pos x="10" y="10"/>
    <p:text>SEDA SLAIDI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91D0A14-D4AF-9E48-9D76-2DE8563C2A7D}" type="datetimeFigureOut">
              <a:rPr lang="en-US" smtClean="0"/>
              <a:pPr/>
              <a:t>9/4/2019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DD62CF2-FE5C-E848-9517-07FDBF9162C4}" type="slidenum">
              <a:rPr lang="en-US" smtClean="0"/>
              <a:pPr/>
              <a:t>‹#›</a:t>
            </a:fld>
            <a:endParaRPr lang="en-US"/>
          </a:p>
        </p:txBody>
      </p:sp>
    </p:spTree>
    <p:extLst>
      <p:ext uri="{BB962C8B-B14F-4D97-AF65-F5344CB8AC3E}">
        <p14:creationId xmlns:p14="http://schemas.microsoft.com/office/powerpoint/2010/main" val="26209930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1ECF81-874B-41F2-9D2F-DBD5CA705A57}" type="datetimeFigureOut">
              <a:rPr lang="et-EE" smtClean="0"/>
              <a:pPr/>
              <a:t>04.09.2019</a:t>
            </a:fld>
            <a:endParaRPr lang="et-E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t-E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585D58-1C49-4209-8E49-44FBD0C30FE0}" type="slidenum">
              <a:rPr lang="et-EE" smtClean="0"/>
              <a:pPr/>
              <a:t>‹#›</a:t>
            </a:fld>
            <a:endParaRPr lang="et-EE"/>
          </a:p>
        </p:txBody>
      </p:sp>
    </p:spTree>
    <p:extLst>
      <p:ext uri="{BB962C8B-B14F-4D97-AF65-F5344CB8AC3E}">
        <p14:creationId xmlns:p14="http://schemas.microsoft.com/office/powerpoint/2010/main" val="20720528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corner.stanford.edu/authorMaterialInfo.html?mid=154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tunes.apple.com/us/itunes-u/bright-enterprises/id413138450?mt=1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cribd.com/fullscreen/56508265?access_key=key-2lfkcv2ysdvb43cwmfx7"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statisticbrain.com/startup-failure-by-industry"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t>1</a:t>
            </a:fld>
            <a:endParaRPr lang="ru"/>
          </a:p>
        </p:txBody>
      </p:sp>
    </p:spTree>
    <p:extLst>
      <p:ext uri="{BB962C8B-B14F-4D97-AF65-F5344CB8AC3E}">
        <p14:creationId xmlns:p14="http://schemas.microsoft.com/office/powerpoint/2010/main" val="281252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None/>
            </a:pPr>
            <a:r>
              <a:rPr lang="ru" sz="1200" b="0" i="0" u="none"/>
              <a:t>Основы успешного предпринимательства,</a:t>
            </a:r>
          </a:p>
          <a:p>
            <a:pPr algn="l" rtl="0"/>
            <a:r>
              <a:rPr lang="ru" sz="1200" b="0" i="0" u="none"/>
              <a:t>что меня </a:t>
            </a:r>
            <a:r>
              <a:rPr lang="ru" sz="1200" b="1" i="0" u="none"/>
              <a:t>интересует</a:t>
            </a:r>
            <a:endParaRPr lang="ru" sz="1200" b="1" dirty="0" smtClean="0"/>
          </a:p>
          <a:p>
            <a:pPr algn="l" rtl="0"/>
            <a:r>
              <a:rPr lang="ru" sz="1200" b="0" i="0" u="none"/>
              <a:t>что я </a:t>
            </a:r>
            <a:r>
              <a:rPr lang="ru" sz="1200" b="1" i="0" u="none"/>
              <a:t>умею</a:t>
            </a:r>
            <a:endParaRPr lang="ru" sz="1200" b="1" dirty="0" smtClean="0"/>
          </a:p>
          <a:p>
            <a:pPr algn="l" rtl="0"/>
            <a:r>
              <a:rPr lang="ru" sz="1200" b="0" i="0" u="none"/>
              <a:t>на что есть </a:t>
            </a:r>
            <a:r>
              <a:rPr lang="ru" sz="1200" b="1" i="0" u="none"/>
              <a:t>спрос</a:t>
            </a:r>
            <a:endParaRPr lang="ru" sz="1200" b="1" dirty="0" smtClean="0"/>
          </a:p>
          <a:p>
            <a:pPr algn="l" rtl="0"/>
            <a:r>
              <a:rPr lang="ru" b="0" i="0" u="none"/>
              <a:t>Тина Сиилинг (преподаватель творчества и предпринимательства Стэнфордского университета)</a:t>
            </a:r>
          </a:p>
          <a:p>
            <a:pPr algn="l" rtl="0"/>
            <a:r>
              <a:rPr lang="ru" b="0" i="0" u="none"/>
              <a:t>Видео: «What I wish I knew when I was 20»</a:t>
            </a:r>
          </a:p>
          <a:p>
            <a:pPr algn="l" rtl="0"/>
            <a:r>
              <a:rPr lang="ru" b="0" i="0" u="none">
                <a:hlinkClick r:id="rId3"/>
              </a:rPr>
              <a:t>http://ecorner.stanford.edu/authorMaterialInfo.html?mid=1549</a:t>
            </a:r>
            <a:r>
              <a:rPr lang="ru" b="0" i="0" u="none"/>
              <a:t> </a:t>
            </a:r>
            <a:endParaRPr lang="ru" b="0" dirty="0" smtClean="0"/>
          </a:p>
          <a:p>
            <a:endParaRPr lang="ru" sz="1200" b="1" dirty="0" smtClean="0"/>
          </a:p>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t>14</a:t>
            </a:fld>
            <a:endParaRPr lang="ru"/>
          </a:p>
        </p:txBody>
      </p:sp>
    </p:spTree>
    <p:extLst>
      <p:ext uri="{BB962C8B-B14F-4D97-AF65-F5344CB8AC3E}">
        <p14:creationId xmlns:p14="http://schemas.microsoft.com/office/powerpoint/2010/main" val="472586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t>15</a:t>
            </a:fld>
            <a:endParaRPr lang="ru"/>
          </a:p>
        </p:txBody>
      </p:sp>
    </p:spTree>
    <p:extLst>
      <p:ext uri="{BB962C8B-B14F-4D97-AF65-F5344CB8AC3E}">
        <p14:creationId xmlns:p14="http://schemas.microsoft.com/office/powerpoint/2010/main" val="3789938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dirty="0"/>
              <a:t>Занятия спортом - самый быстрый способ сжечь содержащиеся в крови горомоны стресса. Или любой вид движения </a:t>
            </a:r>
            <a:r>
              <a:rPr lang="ru" b="0" i="0" u="none" dirty="0">
                <a:sym typeface="Wingdings" panose="05000000000000000000" pitchFamily="2" charset="2"/>
              </a:rPr>
              <a:t> </a:t>
            </a:r>
            <a:endParaRPr lang="ru" baseline="0" dirty="0" smtClean="0"/>
          </a:p>
          <a:p>
            <a:pPr algn="l" rtl="0"/>
            <a:r>
              <a:rPr lang="ru" b="0" i="0" u="none" dirty="0"/>
              <a:t>У многих эстонцев в молодом возрасте возникают заболевания сердца и сосудистой системы, от которых они умирают. Занятия спортом помогают этого избежать.</a:t>
            </a:r>
            <a:endParaRPr lang="ru" baseline="0" dirty="0" smtClean="0"/>
          </a:p>
          <a:p>
            <a:endParaRPr lang="ru" baseline="0" dirty="0" smtClean="0"/>
          </a:p>
          <a:p>
            <a:pPr marL="0" indent="0" algn="l" rtl="0">
              <a:buNone/>
            </a:pPr>
            <a:r>
              <a:rPr lang="ru" b="0" i="0" u="none" dirty="0"/>
              <a:t>Deborah Bright “</a:t>
            </a:r>
            <a:r>
              <a:rPr lang="ru" b="0" i="1" u="none" dirty="0"/>
              <a:t>Optimizing Your Entrepreneurial Performance by Managing Everyday Stressors</a:t>
            </a:r>
            <a:r>
              <a:rPr lang="ru" b="0" i="0" u="none" dirty="0"/>
              <a:t>” </a:t>
            </a:r>
            <a:r>
              <a:rPr lang="ru" sz="1000" b="0" i="0" u="none" dirty="0">
                <a:hlinkClick r:id="rId3"/>
              </a:rPr>
              <a:t>https://itunes.apple.com/us/itunes-u/bright-enterprises/id413138450?mt=10</a:t>
            </a:r>
            <a:r>
              <a:rPr lang="ru" sz="1000" b="0" i="0" u="none" dirty="0"/>
              <a:t> </a:t>
            </a:r>
          </a:p>
          <a:p>
            <a:pPr marL="0" indent="0" algn="l" rtl="0">
              <a:buNone/>
            </a:pPr>
            <a:endParaRPr lang="ru" sz="900" dirty="0" smtClean="0"/>
          </a:p>
          <a:p>
            <a:pPr marL="0" indent="0" algn="l" rtl="0">
              <a:buNone/>
            </a:pPr>
            <a:r>
              <a:rPr lang="ru" b="0" i="0" u="none" dirty="0"/>
              <a:t>Дебора делится рекомендациями:</a:t>
            </a:r>
          </a:p>
          <a:p>
            <a:pPr marL="514350" indent="-514350" algn="l" rtl="0">
              <a:buAutoNum type="arabicPeriod"/>
            </a:pPr>
            <a:r>
              <a:rPr lang="ru" b="0" i="0" u="none" dirty="0"/>
              <a:t>Как справиться с чрезмерным беспокойством?</a:t>
            </a:r>
          </a:p>
          <a:p>
            <a:pPr marL="514350" indent="-514350" algn="l" rtl="0">
              <a:buAutoNum type="arabicPeriod"/>
            </a:pPr>
            <a:r>
              <a:rPr lang="ru" b="0" i="0" u="none" dirty="0"/>
              <a:t>Как не смешивать работу и домашнюю жизнь?</a:t>
            </a:r>
          </a:p>
          <a:p>
            <a:pPr marL="514350" indent="-514350" algn="l" rtl="0">
              <a:buAutoNum type="arabicPeriod"/>
            </a:pPr>
            <a:r>
              <a:rPr lang="ru" b="0" i="0" u="none" dirty="0"/>
              <a:t>Как концентрироваться на главном?</a:t>
            </a:r>
          </a:p>
          <a:p>
            <a:pPr marL="514350" indent="-514350" algn="l" rtl="0">
              <a:buAutoNum type="arabicPeriod"/>
            </a:pPr>
            <a:r>
              <a:rPr lang="ru" b="0" i="0" u="none" dirty="0"/>
              <a:t>Как справиться со своим внутренним критиком?</a:t>
            </a:r>
          </a:p>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18</a:t>
            </a:fld>
            <a:endParaRPr lang="ru"/>
          </a:p>
        </p:txBody>
      </p:sp>
    </p:spTree>
    <p:extLst>
      <p:ext uri="{BB962C8B-B14F-4D97-AF65-F5344CB8AC3E}">
        <p14:creationId xmlns:p14="http://schemas.microsoft.com/office/powerpoint/2010/main" val="872166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Фокус предпринимателя на себе как на человеке: чего я хочу для себя?</a:t>
            </a:r>
          </a:p>
          <a:p>
            <a:pPr algn="l" rtl="0"/>
            <a:r>
              <a:rPr lang="ru" b="0" i="0" u="none"/>
              <a:t>Стресс - это когда я хмурюсь, когда должен что-то делать; что меня напрягает вероятнее/чаще всего?</a:t>
            </a:r>
          </a:p>
          <a:p>
            <a:pPr algn="l" rtl="0"/>
            <a:r>
              <a:rPr lang="ru" b="0" i="0" u="none"/>
              <a:t>Заземлители - что я на самом деле использую</a:t>
            </a:r>
          </a:p>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19</a:t>
            </a:fld>
            <a:endParaRPr lang="ru"/>
          </a:p>
        </p:txBody>
      </p:sp>
    </p:spTree>
    <p:extLst>
      <p:ext uri="{BB962C8B-B14F-4D97-AF65-F5344CB8AC3E}">
        <p14:creationId xmlns:p14="http://schemas.microsoft.com/office/powerpoint/2010/main" val="1810904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dirty="0"/>
              <a:t>Обязательно приведите какой-нибудь пример! </a:t>
            </a:r>
            <a:r>
              <a:rPr lang="ru" b="0" i="0" u="none" dirty="0">
                <a:sym typeface="Wingdings" panose="05000000000000000000" pitchFamily="2" charset="2"/>
              </a:rPr>
              <a:t> </a:t>
            </a:r>
          </a:p>
          <a:p>
            <a:r>
              <a:rPr lang="ru-RU" baseline="0" dirty="0" smtClean="0">
                <a:sym typeface="Wingdings" panose="05000000000000000000" pitchFamily="2" charset="2"/>
              </a:rPr>
              <a:t>Миссия: </a:t>
            </a:r>
          </a:p>
          <a:p>
            <a:r>
              <a:rPr lang="ru-RU" baseline="0" dirty="0" smtClean="0">
                <a:sym typeface="Wingdings" panose="05000000000000000000" pitchFamily="2" charset="2"/>
              </a:rPr>
              <a:t>Макдональдс - Быть любимым местом  и способом питания наших посетителей</a:t>
            </a:r>
          </a:p>
          <a:p>
            <a:r>
              <a:rPr lang="ru-RU" baseline="0" dirty="0" smtClean="0">
                <a:sym typeface="Wingdings" panose="05000000000000000000" pitchFamily="2" charset="2"/>
              </a:rPr>
              <a:t>Миссия </a:t>
            </a:r>
            <a:r>
              <a:rPr lang="ru-RU" baseline="0" dirty="0" err="1" smtClean="0">
                <a:sym typeface="Wingdings" panose="05000000000000000000" pitchFamily="2" charset="2"/>
              </a:rPr>
              <a:t>Apple</a:t>
            </a:r>
            <a:r>
              <a:rPr lang="ru-RU" baseline="0" dirty="0" smtClean="0">
                <a:sym typeface="Wingdings" panose="05000000000000000000" pitchFamily="2" charset="2"/>
              </a:rPr>
              <a:t> — сделать мир лучше, чем он был до нас. </a:t>
            </a:r>
          </a:p>
          <a:p>
            <a:r>
              <a:rPr lang="ru-RU" baseline="0" dirty="0" smtClean="0">
                <a:sym typeface="Wingdings" panose="05000000000000000000" pitchFamily="2" charset="2"/>
              </a:rPr>
              <a:t>Миссия </a:t>
            </a:r>
            <a:r>
              <a:rPr lang="ru-RU" baseline="0" dirty="0" err="1" smtClean="0">
                <a:sym typeface="Wingdings" panose="05000000000000000000" pitchFamily="2" charset="2"/>
              </a:rPr>
              <a:t>Amazon</a:t>
            </a:r>
            <a:r>
              <a:rPr lang="ru-RU" baseline="0" dirty="0" smtClean="0">
                <a:sym typeface="Wingdings" panose="05000000000000000000" pitchFamily="2" charset="2"/>
              </a:rPr>
              <a:t>: «Создать пространство, в котором каждый может купить онлайн все, что пожелает»</a:t>
            </a:r>
          </a:p>
          <a:p>
            <a:r>
              <a:rPr lang="ru-RU" baseline="0" dirty="0" smtClean="0">
                <a:sym typeface="Wingdings" panose="05000000000000000000" pitchFamily="2" charset="2"/>
              </a:rPr>
              <a:t>Миссия </a:t>
            </a:r>
            <a:r>
              <a:rPr lang="ru-RU" baseline="0" dirty="0" err="1" smtClean="0">
                <a:sym typeface="Wingdings" panose="05000000000000000000" pitchFamily="2" charset="2"/>
              </a:rPr>
              <a:t>Facebook</a:t>
            </a:r>
            <a:r>
              <a:rPr lang="ru-RU" baseline="0" dirty="0" smtClean="0">
                <a:sym typeface="Wingdings" panose="05000000000000000000" pitchFamily="2" charset="2"/>
              </a:rPr>
              <a:t>: «Предоставить людям возможность поделиться своей жизнью с другими и сделать мир более открытым и объединенным»</a:t>
            </a:r>
          </a:p>
          <a:p>
            <a:r>
              <a:rPr lang="ru-RU" baseline="0" dirty="0" smtClean="0">
                <a:sym typeface="Wingdings" panose="05000000000000000000" pitchFamily="2" charset="2"/>
              </a:rPr>
              <a:t>Миссия </a:t>
            </a:r>
            <a:r>
              <a:rPr lang="ru-RU" baseline="0" dirty="0" err="1" smtClean="0">
                <a:sym typeface="Wingdings" panose="05000000000000000000" pitchFamily="2" charset="2"/>
              </a:rPr>
              <a:t>Google</a:t>
            </a:r>
            <a:r>
              <a:rPr lang="ru-RU" baseline="0" dirty="0" smtClean="0">
                <a:sym typeface="Wingdings" panose="05000000000000000000" pitchFamily="2" charset="2"/>
              </a:rPr>
              <a:t>: «Удобно организовать всю информацию в мире и сделать ее доступной и полезной каждому»</a:t>
            </a:r>
          </a:p>
          <a:p>
            <a:r>
              <a:rPr lang="ru-RU" baseline="0" dirty="0" smtClean="0">
                <a:sym typeface="Wingdings" panose="05000000000000000000" pitchFamily="2" charset="2"/>
              </a:rPr>
              <a:t>Миссия </a:t>
            </a:r>
            <a:r>
              <a:rPr lang="ru-RU" baseline="0" dirty="0" err="1" smtClean="0">
                <a:sym typeface="Wingdings" panose="05000000000000000000" pitchFamily="2" charset="2"/>
              </a:rPr>
              <a:t>Microsoft</a:t>
            </a:r>
            <a:r>
              <a:rPr lang="ru-RU" baseline="0" dirty="0" smtClean="0">
                <a:sym typeface="Wingdings" panose="05000000000000000000" pitchFamily="2" charset="2"/>
              </a:rPr>
              <a:t>: «Предоставить каждому возможность полностью реализовать свой потенциал»</a:t>
            </a:r>
          </a:p>
          <a:p>
            <a:r>
              <a:rPr lang="ru-RU" baseline="0" dirty="0" smtClean="0">
                <a:sym typeface="Wingdings" panose="05000000000000000000" pitchFamily="2" charset="2"/>
              </a:rPr>
              <a:t>Миссия </a:t>
            </a:r>
            <a:r>
              <a:rPr lang="ru-RU" baseline="0" dirty="0" err="1" smtClean="0">
                <a:sym typeface="Wingdings" panose="05000000000000000000" pitchFamily="2" charset="2"/>
              </a:rPr>
              <a:t>Skype</a:t>
            </a:r>
            <a:r>
              <a:rPr lang="ru-RU" baseline="0" dirty="0" smtClean="0">
                <a:sym typeface="Wingdings" panose="05000000000000000000" pitchFamily="2" charset="2"/>
              </a:rPr>
              <a:t>: «Стать платформой для общения людей в реальном времени»</a:t>
            </a:r>
          </a:p>
          <a:p>
            <a:r>
              <a:rPr lang="ru-RU" baseline="0" dirty="0" smtClean="0">
                <a:sym typeface="Wingdings" panose="05000000000000000000" pitchFamily="2" charset="2"/>
              </a:rPr>
              <a:t>Миссия </a:t>
            </a:r>
            <a:r>
              <a:rPr lang="ru-RU" baseline="0" dirty="0" err="1" smtClean="0">
                <a:sym typeface="Wingdings" panose="05000000000000000000" pitchFamily="2" charset="2"/>
              </a:rPr>
              <a:t>YouTube</a:t>
            </a:r>
            <a:r>
              <a:rPr lang="ru-RU" baseline="0" dirty="0" smtClean="0">
                <a:sym typeface="Wingdings" panose="05000000000000000000" pitchFamily="2" charset="2"/>
              </a:rPr>
              <a:t>: «Обеспечить быстрый и простой доступ к видео-контенту и предоставить возможность обмениваться видео друг с другом»</a:t>
            </a:r>
          </a:p>
          <a:p>
            <a:r>
              <a:rPr lang="ru-RU" baseline="0" dirty="0" smtClean="0">
                <a:sym typeface="Wingdings" panose="05000000000000000000" pitchFamily="2" charset="2"/>
              </a:rPr>
              <a:t>Миссия </a:t>
            </a:r>
            <a:r>
              <a:rPr lang="ru-RU" baseline="0" dirty="0" err="1" smtClean="0">
                <a:sym typeface="Wingdings" panose="05000000000000000000" pitchFamily="2" charset="2"/>
              </a:rPr>
              <a:t>Twitter</a:t>
            </a:r>
            <a:r>
              <a:rPr lang="ru-RU" baseline="0" dirty="0" smtClean="0">
                <a:sym typeface="Wingdings" panose="05000000000000000000" pitchFamily="2" charset="2"/>
              </a:rPr>
              <a:t>: «Мгновенно соединять людей повсюду»</a:t>
            </a:r>
          </a:p>
          <a:p>
            <a:r>
              <a:rPr lang="ru-RU" baseline="0" dirty="0" smtClean="0">
                <a:sym typeface="Wingdings" panose="05000000000000000000" pitchFamily="2" charset="2"/>
              </a:rPr>
              <a:t>Миссия </a:t>
            </a:r>
            <a:r>
              <a:rPr lang="ru-RU" baseline="0" dirty="0" err="1" smtClean="0">
                <a:sym typeface="Wingdings" panose="05000000000000000000" pitchFamily="2" charset="2"/>
              </a:rPr>
              <a:t>Nike</a:t>
            </a:r>
            <a:r>
              <a:rPr lang="ru-RU" baseline="0" dirty="0" smtClean="0">
                <a:sym typeface="Wingdings" panose="05000000000000000000" pitchFamily="2" charset="2"/>
              </a:rPr>
              <a:t>: «Дарить вдохновение и инновационные решения каждому атлету в мире»</a:t>
            </a:r>
          </a:p>
          <a:p>
            <a:endParaRPr lang="ru" baseline="0" dirty="0" smtClean="0">
              <a:sym typeface="Wingdings" panose="05000000000000000000" pitchFamily="2" charset="2"/>
            </a:endParaRPr>
          </a:p>
          <a:p>
            <a:pPr algn="l" rtl="0"/>
            <a:r>
              <a:rPr lang="ru" b="1" i="0" u="none" dirty="0">
                <a:sym typeface="Wingdings" panose="05000000000000000000" pitchFamily="2" charset="2"/>
              </a:rPr>
              <a:t>NB!</a:t>
            </a:r>
            <a:r>
              <a:rPr lang="ru" b="0" i="0" u="none" dirty="0">
                <a:sym typeface="Wingdings" panose="05000000000000000000" pitchFamily="2" charset="2"/>
              </a:rPr>
              <a:t> </a:t>
            </a:r>
            <a:r>
              <a:rPr lang="ru" b="1" i="0" u="none" dirty="0">
                <a:sym typeface="Wingdings" panose="05000000000000000000" pitchFamily="2" charset="2"/>
              </a:rPr>
              <a:t>В рабочую тетрать на стр. ...</a:t>
            </a:r>
            <a:r>
              <a:rPr lang="ru" b="0" i="0" u="none" dirty="0">
                <a:sym typeface="Wingdings" panose="05000000000000000000" pitchFamily="2" charset="2"/>
              </a:rPr>
              <a:t> </a:t>
            </a:r>
            <a:endParaRPr lang="ru" b="1" dirty="0" smtClean="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20</a:t>
            </a:fld>
            <a:endParaRPr lang="ru"/>
          </a:p>
        </p:txBody>
      </p:sp>
    </p:spTree>
    <p:extLst>
      <p:ext uri="{BB962C8B-B14F-4D97-AF65-F5344CB8AC3E}">
        <p14:creationId xmlns:p14="http://schemas.microsoft.com/office/powerpoint/2010/main" val="1868677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21</a:t>
            </a:fld>
            <a:endParaRPr lang="ru"/>
          </a:p>
        </p:txBody>
      </p:sp>
    </p:spTree>
    <p:extLst>
      <p:ext uri="{BB962C8B-B14F-4D97-AF65-F5344CB8AC3E}">
        <p14:creationId xmlns:p14="http://schemas.microsoft.com/office/powerpoint/2010/main" val="2661096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dirty="0"/>
              <a:t>ПРЕПОДАВАТЕЛЮ</a:t>
            </a:r>
          </a:p>
          <a:p>
            <a:pPr algn="l" rtl="0"/>
            <a:r>
              <a:rPr lang="ru" b="0" i="0" u="none" dirty="0"/>
              <a:t>Скажите:</a:t>
            </a:r>
          </a:p>
          <a:p>
            <a:pPr marL="171450" indent="-171450" algn="l" rtl="0">
              <a:buFontTx/>
              <a:buChar char="-"/>
            </a:pPr>
            <a:r>
              <a:rPr lang="ru" b="0" i="0" u="none" dirty="0"/>
              <a:t>видение по меньшей мере на 3 года</a:t>
            </a:r>
            <a:endParaRPr lang="ru" dirty="0" smtClean="0"/>
          </a:p>
          <a:p>
            <a:pPr marL="171450" indent="-171450" algn="l" rtl="0">
              <a:buFontTx/>
              <a:buChar char="-"/>
            </a:pPr>
            <a:r>
              <a:rPr lang="ru" b="0" i="0" u="none" dirty="0"/>
              <a:t>как миссию, так и видение следует записать также в рабочую тетрадь бизнес-плана. </a:t>
            </a:r>
          </a:p>
          <a:p>
            <a:endParaRPr lang="ru" dirty="0" smtClean="0"/>
          </a:p>
          <a:p>
            <a:pPr algn="l" rtl="0"/>
            <a:r>
              <a:rPr lang="ru" b="0" i="0" u="none" dirty="0"/>
              <a:t>Позже, в течение следующих дней, Вы будете так сказать проверять и исправлять, было ли первоначальное мнение обоснованным и правильным. </a:t>
            </a:r>
          </a:p>
          <a:p>
            <a:endParaRPr lang="ru" baseline="0" dirty="0" smtClean="0"/>
          </a:p>
          <a:p>
            <a:pPr algn="l" rtl="0"/>
            <a:r>
              <a:rPr lang="ru" b="0" i="0" u="none" dirty="0"/>
              <a:t>Групповая работа - напр., по столам или парам представить свое видение. Или, если есть время, в более широком кругу и лично каждому - обратная связь о его видении. (учимся друг у друга!)</a:t>
            </a:r>
            <a:endParaRPr lang="ru" dirty="0" smtClean="0"/>
          </a:p>
          <a:p>
            <a:endParaRPr lang="ru" dirty="0" smtClean="0"/>
          </a:p>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23</a:t>
            </a:fld>
            <a:endParaRPr lang="ru"/>
          </a:p>
        </p:txBody>
      </p:sp>
    </p:spTree>
    <p:extLst>
      <p:ext uri="{BB962C8B-B14F-4D97-AF65-F5344CB8AC3E}">
        <p14:creationId xmlns:p14="http://schemas.microsoft.com/office/powerpoint/2010/main" val="1502073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Госконтроль задал EAS вопрос: почему через три года выживают всего 75% получивших пособие предприятий? И выяснилось, что на фоне общей статистики это очень хороший показатель</a:t>
            </a:r>
            <a:r>
              <a:rPr lang="ru" b="0" i="0" u="none">
                <a:sym typeface="Wingdings" panose="05000000000000000000" pitchFamily="2" charset="2"/>
              </a:rPr>
              <a:t> </a:t>
            </a:r>
          </a:p>
          <a:p>
            <a:pPr algn="l" rtl="0"/>
            <a:r>
              <a:rPr lang="ru" b="0" i="0" u="none">
                <a:sym typeface="Wingdings" panose="05000000000000000000" pitchFamily="2" charset="2"/>
              </a:rPr>
              <a:t>Статистика EAS говорит, что из получивших стартовое пособие к концу 3-го года выживают 72-75% предприятий, из получивших пособие Кассы по безработице - даже 78%, это очень хорошие показатели. Заключается ли дело в том, что для получения пособия, нужно всё лучше продумать, появляется план действий и первичный бюджет?</a:t>
            </a:r>
            <a:endParaRPr lang="ru" dirty="0" smtClean="0">
              <a:sym typeface="Wingdings" panose="05000000000000000000" pitchFamily="2" charset="2"/>
            </a:endParaRPr>
          </a:p>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24</a:t>
            </a:fld>
            <a:endParaRPr lang="ru"/>
          </a:p>
        </p:txBody>
      </p:sp>
    </p:spTree>
    <p:extLst>
      <p:ext uri="{BB962C8B-B14F-4D97-AF65-F5344CB8AC3E}">
        <p14:creationId xmlns:p14="http://schemas.microsoft.com/office/powerpoint/2010/main" val="1222042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None/>
            </a:pPr>
            <a:r>
              <a:rPr lang="ru" b="0" i="0" u="none" dirty="0"/>
              <a:t>Entrepreneur:</a:t>
            </a:r>
          </a:p>
          <a:p>
            <a:pPr marL="228600" indent="-228600" algn="l" rtl="0">
              <a:buAutoNum type="arabicPeriod"/>
            </a:pPr>
            <a:r>
              <a:rPr lang="ru" b="0" i="0" u="none" dirty="0"/>
              <a:t>Вы испугались и чего-то не сделали.</a:t>
            </a:r>
          </a:p>
          <a:p>
            <a:pPr marL="228600" indent="-228600" algn="l" rtl="0">
              <a:buAutoNum type="arabicPeriod"/>
            </a:pPr>
            <a:r>
              <a:rPr lang="ru" b="0" i="0" u="none" dirty="0"/>
              <a:t>Вы хотели всё сделать сами</a:t>
            </a:r>
          </a:p>
          <a:p>
            <a:pPr marL="228600" indent="-228600" algn="l" rtl="0">
              <a:buAutoNum type="arabicPeriod"/>
            </a:pPr>
            <a:r>
              <a:rPr lang="ru" b="0" i="0" u="none" dirty="0"/>
              <a:t>Вы были недостаточно усидчивы</a:t>
            </a:r>
          </a:p>
          <a:p>
            <a:pPr marL="228600" indent="-228600" algn="l" rtl="0">
              <a:buAutoNum type="arabicPeriod"/>
            </a:pPr>
            <a:r>
              <a:rPr lang="ru" b="0" i="0" u="none" dirty="0"/>
              <a:t>Вы недостаточно инвестировали в себя</a:t>
            </a:r>
          </a:p>
          <a:p>
            <a:pPr marL="228600" indent="-228600" algn="l" rtl="0">
              <a:buAutoNum type="arabicPeriod"/>
            </a:pPr>
            <a:r>
              <a:rPr lang="ru" b="0" i="0" u="none" dirty="0"/>
              <a:t>Вы делаете что-то, но не то, что нужно</a:t>
            </a:r>
          </a:p>
          <a:p>
            <a:pPr marL="228600" indent="-228600" algn="l" rtl="0">
              <a:buAutoNum type="arabicPeriod"/>
            </a:pPr>
            <a:r>
              <a:rPr lang="ru" b="0" i="0" u="none" dirty="0"/>
              <a:t>Вы не умеете доводить до конца</a:t>
            </a:r>
            <a:endParaRPr lang="ru" dirty="0" smtClean="0"/>
          </a:p>
          <a:p>
            <a:pPr marL="0" indent="0" algn="l" rtl="0">
              <a:buNone/>
            </a:pPr>
            <a:endParaRPr lang="ru" dirty="0" smtClean="0"/>
          </a:p>
          <a:p>
            <a:pPr marL="0" indent="0" algn="l" rtl="0">
              <a:buNone/>
            </a:pPr>
            <a:r>
              <a:rPr lang="ru" b="0" i="0" u="none" dirty="0"/>
              <a:t>Kredex:</a:t>
            </a:r>
          </a:p>
          <a:p>
            <a:pPr marL="228600" indent="-228600" algn="l" rtl="0">
              <a:buAutoNum type="arabicPeriod"/>
            </a:pPr>
            <a:r>
              <a:rPr lang="ru" b="0" i="0" u="none" dirty="0"/>
              <a:t>Бизнес-план не продуман</a:t>
            </a:r>
          </a:p>
          <a:p>
            <a:pPr marL="228600" indent="-228600" algn="l" rtl="0">
              <a:buAutoNum type="arabicPeriod"/>
            </a:pPr>
            <a:r>
              <a:rPr lang="ru" b="0" i="0" u="none" dirty="0"/>
              <a:t>Нет работающей команды</a:t>
            </a:r>
          </a:p>
          <a:p>
            <a:pPr marL="228600" indent="-228600" algn="l" rtl="0">
              <a:buAutoNum type="arabicPeriod"/>
            </a:pPr>
            <a:r>
              <a:rPr lang="ru" b="0" i="0" u="none" dirty="0"/>
              <a:t>Слабое осуществление</a:t>
            </a:r>
          </a:p>
          <a:p>
            <a:pPr marL="228600" indent="-228600" algn="l" rtl="0">
              <a:buAutoNum type="arabicPeriod"/>
            </a:pPr>
            <a:r>
              <a:rPr lang="ru" b="0" i="0" u="none" dirty="0"/>
              <a:t>Недостаточное финансовое планирование</a:t>
            </a:r>
          </a:p>
          <a:p>
            <a:pPr marL="228600" indent="-228600" algn="l" rtl="0">
              <a:buAutoNum type="arabicPeriod"/>
            </a:pPr>
            <a:r>
              <a:rPr lang="ru" b="0" i="0" u="none" dirty="0"/>
              <a:t>Излишние риски</a:t>
            </a:r>
          </a:p>
          <a:p>
            <a:pPr marL="228600" indent="-228600" algn="l" rtl="0">
              <a:buAutoNum type="arabicPeriod"/>
            </a:pPr>
            <a:r>
              <a:rPr lang="ru" b="0" i="0" u="none" dirty="0"/>
              <a:t>Недооценивается маркетинг</a:t>
            </a:r>
          </a:p>
          <a:p>
            <a:pPr marL="228600" indent="-228600" algn="l" rtl="0">
              <a:buAutoNum type="arabicPeriod"/>
            </a:pPr>
            <a:r>
              <a:rPr lang="ru" b="0" i="0" u="none" dirty="0"/>
              <a:t>Внешние факторы</a:t>
            </a:r>
          </a:p>
          <a:p>
            <a:pPr marL="228600" indent="-228600" algn="l" rtl="0">
              <a:buAutoNum type="arabicPeriod"/>
            </a:pPr>
            <a:endParaRPr lang="ru" dirty="0" smtClean="0"/>
          </a:p>
          <a:p>
            <a:pPr marL="0" indent="0" algn="l" rtl="0">
              <a:buNone/>
            </a:pPr>
            <a:r>
              <a:rPr lang="ru" b="0" i="0" u="none" dirty="0"/>
              <a:t>Äripäev:</a:t>
            </a:r>
          </a:p>
          <a:p>
            <a:pPr marL="228600" indent="-228600" algn="l" rtl="0">
              <a:buAutoNum type="arabicPeriod"/>
            </a:pPr>
            <a:r>
              <a:rPr lang="ru" b="0" i="0" u="none" dirty="0"/>
              <a:t>Основать предприятие - слишком просто</a:t>
            </a:r>
          </a:p>
          <a:p>
            <a:pPr marL="228600" indent="-228600" algn="l" rtl="0">
              <a:buAutoNum type="arabicPeriod"/>
            </a:pPr>
            <a:r>
              <a:rPr lang="ru" b="0" i="0" u="none" dirty="0"/>
              <a:t>Не умеют направить развитие и не справляются с руководством десятью работниками</a:t>
            </a:r>
          </a:p>
          <a:p>
            <a:pPr marL="228600" indent="-228600" algn="l" rtl="0">
              <a:buAutoNum type="arabicPeriod"/>
            </a:pPr>
            <a:r>
              <a:rPr lang="ru" b="0" i="0" u="none" dirty="0"/>
              <a:t>Не могут довести придуманные изделия и услуги до клиентов</a:t>
            </a:r>
          </a:p>
          <a:p>
            <a:pPr marL="228600" indent="-228600" algn="l" rtl="0">
              <a:buAutoNum type="arabicPeriod"/>
            </a:pPr>
            <a:r>
              <a:rPr lang="ru" b="0" i="0" u="none" dirty="0"/>
              <a:t>Не хватает денег на развитие фирмы</a:t>
            </a:r>
          </a:p>
          <a:p>
            <a:pPr marL="228600" indent="-228600" algn="l" rtl="0">
              <a:buAutoNum type="arabicPeriod"/>
            </a:pPr>
            <a:r>
              <a:rPr lang="ru" b="0" i="0" u="none" dirty="0"/>
              <a:t>Каждый бизнес и не может работать, разумно закончить и начать заново</a:t>
            </a:r>
            <a:endParaRPr lang="ru" dirty="0" smtClean="0"/>
          </a:p>
          <a:p>
            <a:pPr marL="0" indent="0" algn="l" rtl="0">
              <a:buNone/>
            </a:pPr>
            <a:r>
              <a:rPr lang="ru" b="0" i="0" u="none" dirty="0"/>
              <a:t>Важнейшие пункты списка Поля Грэхэма:</a:t>
            </a:r>
          </a:p>
          <a:p>
            <a:pPr marL="228600" indent="-228600" algn="l" rtl="0">
              <a:buAutoNum type="arabicPeriod"/>
            </a:pPr>
            <a:r>
              <a:rPr lang="ru" b="0" i="0" u="none" dirty="0"/>
              <a:t>Основание предприятия в одиночку</a:t>
            </a:r>
          </a:p>
          <a:p>
            <a:pPr marL="228600" indent="-228600" algn="l" rtl="0">
              <a:buAutoNum type="arabicPeriod"/>
            </a:pPr>
            <a:r>
              <a:rPr lang="ru" b="0" i="0" u="none" dirty="0"/>
              <a:t>Слишком маленький целевой рынок </a:t>
            </a:r>
          </a:p>
          <a:p>
            <a:pPr marL="228600" indent="-228600" algn="l" rtl="0">
              <a:buAutoNum type="arabicPeriod"/>
            </a:pPr>
            <a:r>
              <a:rPr lang="ru" b="0" i="0" u="none" dirty="0"/>
              <a:t>Дальнейшее развитие существующей идеи: проблема возникает тогда, когда Вы сами не понимаете точно проблемы клиента и пытаетесь создать еще лучший Facebook</a:t>
            </a:r>
            <a:endParaRPr lang="ru" baseline="0" dirty="0" smtClean="0"/>
          </a:p>
          <a:p>
            <a:pPr marL="228600" indent="-228600" algn="l" rtl="0">
              <a:buAutoNum type="arabicPeriod"/>
            </a:pPr>
            <a:r>
              <a:rPr lang="ru" b="0" i="0" u="none" dirty="0"/>
              <a:t>Разработка изделия для «среднего потребителя»: Вы сами не потребляли свое изделие, Вы делаете его для кого-то другого, кого Вы не знаете</a:t>
            </a:r>
          </a:p>
          <a:p>
            <a:pPr marL="228600" indent="-228600" algn="l" rtl="0">
              <a:buAutoNum type="arabicPeriod"/>
            </a:pPr>
            <a:r>
              <a:rPr lang="ru" b="0" i="0" u="none" dirty="0"/>
              <a:t>Вы считаете прибыль важнее пользования</a:t>
            </a:r>
          </a:p>
          <a:p>
            <a:pPr marL="228600" indent="-228600" algn="l" rtl="0">
              <a:buAutoNum type="arabicPeriod"/>
            </a:pPr>
            <a:r>
              <a:rPr lang="ru" b="0" i="0" u="none" dirty="0"/>
              <a:t>Вы не готовы сами «делать черную работу»: общаться с клиентами, искать деньги</a:t>
            </a:r>
          </a:p>
          <a:p>
            <a:pPr marL="228600" indent="-228600" algn="l" rtl="0">
              <a:buAutoNum type="arabicPeriod"/>
            </a:pPr>
            <a:r>
              <a:rPr lang="ru" b="0" i="0" u="none" dirty="0"/>
              <a:t>Недостаточное старание: Вы не полностью вкладываетесь в бизнес-идею и развитие фирмы. Фокус где-то в другом месте.</a:t>
            </a:r>
          </a:p>
          <a:p>
            <a:pPr marL="228600" indent="-228600" algn="l" rtl="0">
              <a:buAutoNum type="arabicPeriod"/>
            </a:pPr>
            <a:endParaRPr lang="ru" dirty="0" smtClean="0"/>
          </a:p>
          <a:p>
            <a:pPr marL="0" indent="0" algn="l" rtl="0">
              <a:buNone/>
            </a:pPr>
            <a:endParaRPr lang="ru"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ru" b="0" i="0" u="none" dirty="0"/>
              <a:t>Исследование интернет-фирм, проведенное Startup Genome: Факторы успеха и неудач интернет-предприятий: </a:t>
            </a:r>
            <a:r>
              <a:rPr lang="ru" b="0" i="0" u="none" dirty="0">
                <a:hlinkClick r:id="rId3"/>
              </a:rPr>
              <a:t>Inwww.scribd.com/fullscreen/56508265?access_key=key-2lfkcv2ysdvb43cwmfx7</a:t>
            </a:r>
            <a:r>
              <a:rPr lang="ru" b="0" i="0" u="none" dirty="0"/>
              <a:t> </a:t>
            </a:r>
          </a:p>
          <a:p>
            <a:pPr marL="0" indent="0" algn="l" rtl="0">
              <a:buNone/>
            </a:pPr>
            <a:endParaRPr lang="ru" dirty="0" smtClean="0"/>
          </a:p>
          <a:p>
            <a:pPr algn="l" rtl="0"/>
            <a:r>
              <a:rPr lang="ru" b="0" i="0" u="none" dirty="0"/>
              <a:t>Успешны фирмы, проходящие четыре фазы развития: </a:t>
            </a:r>
          </a:p>
          <a:p>
            <a:pPr marL="171450" indent="-171450" algn="l" rtl="0">
              <a:buFont typeface="Arial"/>
              <a:buChar char="•"/>
            </a:pPr>
            <a:r>
              <a:rPr lang="ru" b="0" i="0" u="none" dirty="0"/>
              <a:t>Открытие бизнес-идеи: нахождение идеи и формирование команды. Стараются выснить, важна ли проблема вообще </a:t>
            </a:r>
            <a:endParaRPr lang="ru" baseline="0" dirty="0" smtClean="0"/>
          </a:p>
          <a:p>
            <a:pPr marL="171450" indent="-171450" algn="l" rtl="0">
              <a:buFont typeface="Arial"/>
              <a:buChar char="•"/>
            </a:pPr>
            <a:r>
              <a:rPr lang="ru" b="0" i="0" u="none" dirty="0"/>
              <a:t>Получение подтверждения: тестирование и сбор обратной связи, чтобы получить подтверждение, готовы ли люди покупать предложенное решение</a:t>
            </a:r>
            <a:endParaRPr lang="ru" baseline="0" dirty="0" smtClean="0"/>
          </a:p>
          <a:p>
            <a:pPr marL="171450" indent="-171450" algn="l" rtl="0">
              <a:buFont typeface="Arial"/>
              <a:buChar char="•"/>
            </a:pPr>
            <a:r>
              <a:rPr lang="ru" b="0" i="0" u="none" dirty="0"/>
              <a:t>Придание эффективности: доведение бизнес-модели до совершенства, получение новых клиентов с возможно малыми затратами, запуск процессов</a:t>
            </a:r>
            <a:endParaRPr lang="ru" baseline="0" dirty="0" smtClean="0"/>
          </a:p>
          <a:p>
            <a:pPr marL="171450" indent="-171450" algn="l" rtl="0">
              <a:buFont typeface="Arial"/>
              <a:buChar char="•"/>
            </a:pPr>
            <a:r>
              <a:rPr lang="ru" b="0" i="0" u="none" dirty="0"/>
              <a:t>Расширение: придание масштаба бизнесу, расширение деятельности и увеличение в несколько раз клиентской базы</a:t>
            </a:r>
            <a:endParaRPr lang="ru" baseline="0" dirty="0" smtClean="0"/>
          </a:p>
          <a:p>
            <a:pPr algn="l" rtl="0"/>
            <a:r>
              <a:rPr lang="ru" b="0" i="0" u="none" dirty="0"/>
              <a:t>Успешны предприятия, </a:t>
            </a:r>
          </a:p>
          <a:p>
            <a:pPr marL="628650" lvl="1" indent="-171450" algn="l" rtl="0">
              <a:buFont typeface="Arial"/>
              <a:buChar char="•"/>
            </a:pPr>
            <a:r>
              <a:rPr lang="ru" b="0" i="0" u="none" dirty="0"/>
              <a:t>которые учатся у лучших</a:t>
            </a:r>
            <a:endParaRPr lang="ru" dirty="0" smtClean="0"/>
          </a:p>
          <a:p>
            <a:pPr marL="628650" lvl="1" indent="-171450" algn="l" rtl="0">
              <a:buFont typeface="Arial"/>
              <a:buChar char="•"/>
            </a:pPr>
            <a:r>
              <a:rPr lang="ru" b="0" i="0" u="none" dirty="0"/>
              <a:t>прислушиваются к клиенту</a:t>
            </a:r>
            <a:endParaRPr lang="ru" dirty="0" smtClean="0"/>
          </a:p>
          <a:p>
            <a:pPr marL="628650" lvl="1" indent="-171450" algn="l" rtl="0">
              <a:buFont typeface="Arial"/>
              <a:buChar char="•"/>
            </a:pPr>
            <a:r>
              <a:rPr lang="ru" b="0" i="0" u="none" dirty="0"/>
              <a:t>умеют развиваться в зависимости от отзывов клиентов</a:t>
            </a:r>
            <a:endParaRPr lang="ru" dirty="0" smtClean="0"/>
          </a:p>
          <a:p>
            <a:pPr lvl="1" algn="l" rtl="0"/>
            <a:endParaRPr lang="ru" dirty="0" smtClean="0"/>
          </a:p>
          <a:p>
            <a:pPr lvl="1" algn="l" rtl="0"/>
            <a:endParaRPr lang="ru"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ru" b="0" i="0" u="none" dirty="0"/>
              <a:t>Статистика США степени выживания и причин неудач по секторам: </a:t>
            </a:r>
            <a:r>
              <a:rPr lang="ru" b="0" i="0" u="none" dirty="0">
                <a:hlinkClick r:id="rId4"/>
              </a:rPr>
              <a:t>www.statisticbrain.com/startup-failure-by-industry</a:t>
            </a:r>
            <a:r>
              <a:rPr lang="ru" b="0" i="0" u="none" dirty="0"/>
              <a:t>  </a:t>
            </a:r>
          </a:p>
          <a:p>
            <a:pPr marL="0" indent="0" algn="l" rtl="0">
              <a:buNone/>
            </a:pPr>
            <a:endParaRPr lang="ru" dirty="0" smtClean="0"/>
          </a:p>
          <a:p>
            <a:endParaRPr lang="ru" dirty="0" smtClean="0"/>
          </a:p>
          <a:p>
            <a:endParaRPr lang="ru" dirty="0" smtClean="0"/>
          </a:p>
          <a:p>
            <a:pPr marL="0" indent="0" algn="l" rtl="0">
              <a:buNone/>
            </a:pP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25</a:t>
            </a:fld>
            <a:endParaRPr lang="ru"/>
          </a:p>
        </p:txBody>
      </p:sp>
    </p:spTree>
    <p:extLst>
      <p:ext uri="{BB962C8B-B14F-4D97-AF65-F5344CB8AC3E}">
        <p14:creationId xmlns:p14="http://schemas.microsoft.com/office/powerpoint/2010/main" val="1641113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27</a:t>
            </a:fld>
            <a:endParaRPr lang="ru"/>
          </a:p>
        </p:txBody>
      </p:sp>
    </p:spTree>
    <p:extLst>
      <p:ext uri="{BB962C8B-B14F-4D97-AF65-F5344CB8AC3E}">
        <p14:creationId xmlns:p14="http://schemas.microsoft.com/office/powerpoint/2010/main" val="141311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Авторы и ведущие всей программы</a:t>
            </a:r>
          </a:p>
          <a:p>
            <a:pPr algn="l" rtl="0"/>
            <a:r>
              <a:rPr lang="ru" b="0" i="0" u="none"/>
              <a:t>Свой вклад в различные части внесли разные люди, постоянным развитием занимаются все. </a:t>
            </a:r>
          </a:p>
          <a:p>
            <a:pPr algn="l" rtl="0"/>
            <a:r>
              <a:rPr lang="ru" b="0" i="0" u="none"/>
              <a:t>Множество гуру в оласти предпринимательства и финансов, все они и сами являются предпринимателями.</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t>2</a:t>
            </a:fld>
            <a:endParaRPr lang="ru"/>
          </a:p>
        </p:txBody>
      </p:sp>
    </p:spTree>
    <p:extLst>
      <p:ext uri="{BB962C8B-B14F-4D97-AF65-F5344CB8AC3E}">
        <p14:creationId xmlns:p14="http://schemas.microsoft.com/office/powerpoint/2010/main" val="452651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sz="1200" b="0" i="0" u="none" kern="1200">
                <a:solidFill>
                  <a:schemeClr val="tx1"/>
                </a:solidFill>
                <a:effectLst/>
                <a:latin typeface="+mn-lt"/>
                <a:ea typeface="+mn-ea"/>
                <a:cs typeface="+mn-cs"/>
              </a:rPr>
              <a:t> </a:t>
            </a:r>
          </a:p>
          <a:p>
            <a:pPr algn="l" rtl="0"/>
            <a:r>
              <a:rPr lang="ru" sz="1200" b="1" i="0" u="none" kern="1200">
                <a:solidFill>
                  <a:schemeClr val="tx1"/>
                </a:solidFill>
                <a:effectLst/>
                <a:latin typeface="+mn-lt"/>
                <a:ea typeface="+mn-ea"/>
                <a:cs typeface="+mn-cs"/>
              </a:rPr>
              <a:t>NB!</a:t>
            </a:r>
            <a:r>
              <a:rPr lang="ru" sz="1200" b="0" i="0" u="none" kern="1200">
                <a:solidFill>
                  <a:schemeClr val="tx1"/>
                </a:solidFill>
                <a:effectLst/>
                <a:latin typeface="+mn-lt"/>
                <a:ea typeface="+mn-ea"/>
                <a:cs typeface="+mn-cs"/>
              </a:rPr>
              <a:t> </a:t>
            </a:r>
            <a:r>
              <a:rPr lang="ru" sz="1200" b="1" i="0" u="none" kern="1200">
                <a:solidFill>
                  <a:schemeClr val="tx1"/>
                </a:solidFill>
                <a:effectLst/>
                <a:latin typeface="+mn-lt"/>
                <a:ea typeface="+mn-ea"/>
                <a:cs typeface="+mn-cs"/>
              </a:rPr>
              <a:t>Начиная с 01.01.2011 г.</a:t>
            </a:r>
            <a:r>
              <a:rPr lang="ru" sz="1200" b="0" i="0" u="none" kern="1200">
                <a:solidFill>
                  <a:schemeClr val="tx1"/>
                </a:solidFill>
                <a:effectLst/>
                <a:latin typeface="+mn-lt"/>
                <a:ea typeface="+mn-ea"/>
                <a:cs typeface="+mn-cs"/>
              </a:rPr>
              <a:t> можно основать паевое товарищество без внесения паевого капитала, если будущая сфера деятельности не требует капитальных инвестиций. Паевой капитал основанного таким образом паевого товарищества состоит из требований к пайщикам, которые отвчают за невнесенные взносы в пределах той суммы, которую они пообещали внести в качестве взноса.</a:t>
            </a:r>
          </a:p>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29</a:t>
            </a:fld>
            <a:endParaRPr lang="ru"/>
          </a:p>
        </p:txBody>
      </p:sp>
    </p:spTree>
    <p:extLst>
      <p:ext uri="{BB962C8B-B14F-4D97-AF65-F5344CB8AC3E}">
        <p14:creationId xmlns:p14="http://schemas.microsoft.com/office/powerpoint/2010/main" val="2441151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 dirty="0" smtClean="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32</a:t>
            </a:fld>
            <a:endParaRPr lang="ru"/>
          </a:p>
        </p:txBody>
      </p:sp>
    </p:spTree>
    <p:extLst>
      <p:ext uri="{BB962C8B-B14F-4D97-AF65-F5344CB8AC3E}">
        <p14:creationId xmlns:p14="http://schemas.microsoft.com/office/powerpoint/2010/main" val="3613677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Источник: Business Monitor </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33</a:t>
            </a:fld>
            <a:endParaRPr lang="ru"/>
          </a:p>
        </p:txBody>
      </p:sp>
    </p:spTree>
    <p:extLst>
      <p:ext uri="{BB962C8B-B14F-4D97-AF65-F5344CB8AC3E}">
        <p14:creationId xmlns:p14="http://schemas.microsoft.com/office/powerpoint/2010/main" val="2827476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ПРЕПОДАВАТЕЛЮ:</a:t>
            </a:r>
          </a:p>
          <a:p>
            <a:pPr algn="l" rtl="0"/>
            <a:r>
              <a:rPr lang="ru" b="0" i="0" u="none"/>
              <a:t>Оставьте тест на домашнее задание</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34</a:t>
            </a:fld>
            <a:endParaRPr lang="ru"/>
          </a:p>
        </p:txBody>
      </p:sp>
    </p:spTree>
    <p:extLst>
      <p:ext uri="{BB962C8B-B14F-4D97-AF65-F5344CB8AC3E}">
        <p14:creationId xmlns:p14="http://schemas.microsoft.com/office/powerpoint/2010/main" val="2148305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ПРЕПОДАВАТЕЛЮ:</a:t>
            </a:r>
          </a:p>
          <a:p>
            <a:pPr algn="l" rtl="0"/>
            <a:r>
              <a:rPr lang="ru" b="0" i="0" u="none"/>
              <a:t>Всегда можно сделать немного лучше. </a:t>
            </a:r>
          </a:p>
          <a:p>
            <a:pPr algn="l" rtl="0"/>
            <a:r>
              <a:rPr lang="ru" b="0" i="0" u="none"/>
              <a:t>Можно улучшить лимоновыжималку или мышеловку, но имеется ли на них достаточный спрос?</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36</a:t>
            </a:fld>
            <a:endParaRPr lang="ru"/>
          </a:p>
        </p:txBody>
      </p:sp>
    </p:spTree>
    <p:extLst>
      <p:ext uri="{BB962C8B-B14F-4D97-AF65-F5344CB8AC3E}">
        <p14:creationId xmlns:p14="http://schemas.microsoft.com/office/powerpoint/2010/main" val="850899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ПРЕПОДАВАТЕЛЮ:</a:t>
            </a:r>
          </a:p>
          <a:p>
            <a:pPr algn="l" rtl="0"/>
            <a:r>
              <a:rPr lang="ru" b="0" i="0" u="none"/>
              <a:t>Центр дизайна ННС поставил перед собой задачу обновить внутреннее оформление кареты скорой помощи.</a:t>
            </a:r>
          </a:p>
          <a:p>
            <a:pPr algn="l" rtl="0"/>
            <a:r>
              <a:rPr lang="ru" b="0" i="0" u="none"/>
              <a:t>Они хотели сделать более эффективной работу врачей скорой помощи.</a:t>
            </a:r>
          </a:p>
          <a:p>
            <a:pPr algn="l" rtl="0"/>
            <a:r>
              <a:rPr lang="ru" b="0" i="0" u="none"/>
              <a:t>Они ходили и снимали работу экипажа скорой помощи и обнаружили проблемы, представленные на слайде</a:t>
            </a:r>
            <a:endParaRPr lang="ru" baseline="0" dirty="0" smtClean="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37</a:t>
            </a:fld>
            <a:endParaRPr lang="ru"/>
          </a:p>
        </p:txBody>
      </p:sp>
    </p:spTree>
    <p:extLst>
      <p:ext uri="{BB962C8B-B14F-4D97-AF65-F5344CB8AC3E}">
        <p14:creationId xmlns:p14="http://schemas.microsoft.com/office/powerpoint/2010/main" val="2051003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 b="0" i="0" u="none"/>
              <a:t>На слайде - польза от нового дизайна, созданного центром дизайна ННС.</a:t>
            </a:r>
          </a:p>
          <a:p>
            <a:pPr marL="0" marR="0" indent="0" algn="l" defTabSz="914400" rtl="0" eaLnBrk="1" fontAlgn="auto" latinLnBrk="0" hangingPunct="1">
              <a:lnSpc>
                <a:spcPct val="100000"/>
              </a:lnSpc>
              <a:spcBef>
                <a:spcPts val="0"/>
              </a:spcBef>
              <a:spcAft>
                <a:spcPts val="0"/>
              </a:spcAft>
              <a:buClrTx/>
              <a:buSzTx/>
              <a:buFontTx/>
              <a:buNone/>
              <a:tabLst/>
              <a:defRPr/>
            </a:pPr>
            <a:r>
              <a:rPr lang="ru" b="0" i="0" u="none"/>
              <a:t>Создали первый прототип, на котором провели испытания.</a:t>
            </a:r>
          </a:p>
          <a:p>
            <a:pPr marL="0" marR="0" indent="0" algn="l" defTabSz="914400" rtl="0" eaLnBrk="1" fontAlgn="auto" latinLnBrk="0" hangingPunct="1">
              <a:lnSpc>
                <a:spcPct val="100000"/>
              </a:lnSpc>
              <a:spcBef>
                <a:spcPts val="0"/>
              </a:spcBef>
              <a:spcAft>
                <a:spcPts val="0"/>
              </a:spcAft>
              <a:buClrTx/>
              <a:buSzTx/>
              <a:buFontTx/>
              <a:buNone/>
              <a:tabLst/>
              <a:defRPr/>
            </a:pPr>
            <a:r>
              <a:rPr lang="ru" b="0" i="0" u="none"/>
              <a:t>Результаты были настолько хорошими, что больницы и государство заинтересовались внедрением нового дизайна.</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38</a:t>
            </a:fld>
            <a:endParaRPr lang="ru"/>
          </a:p>
        </p:txBody>
      </p:sp>
    </p:spTree>
    <p:extLst>
      <p:ext uri="{BB962C8B-B14F-4D97-AF65-F5344CB8AC3E}">
        <p14:creationId xmlns:p14="http://schemas.microsoft.com/office/powerpoint/2010/main" val="3526868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Чем больше «боль», решение которой Вы помогаете найти клиенту, тем проще продавать.</a:t>
            </a:r>
          </a:p>
          <a:p>
            <a:pPr algn="l" rtl="0"/>
            <a:r>
              <a:rPr lang="ru" b="0" i="0" u="none"/>
              <a:t>Ценные предложения можно разделить на четыре группы:</a:t>
            </a:r>
            <a:endParaRPr lang="ru" dirty="0" smtClean="0"/>
          </a:p>
          <a:p>
            <a:pPr algn="l" rtl="0"/>
            <a:r>
              <a:rPr lang="ru" b="0" i="0" u="none"/>
              <a:t>Обезболивающее – изделие, которое решает острую для клиента проблему</a:t>
            </a:r>
          </a:p>
          <a:p>
            <a:pPr algn="l" rtl="0"/>
            <a:r>
              <a:rPr lang="ru" b="0" i="0" u="none"/>
              <a:t>Витамин – изделие, которое «хорошо иметь», которое не является решением конкретной боли. Деньги можно зарабатывать, но это требует большей работы по маркетингу и продаже</a:t>
            </a:r>
          </a:p>
          <a:p>
            <a:pPr algn="l" rtl="0"/>
            <a:r>
              <a:rPr lang="ru" b="0" i="0" u="none"/>
              <a:t>Туалетная бумага – товары объема или потребительские товары,  главным конкуретным преимуществом которых является цена.</a:t>
            </a:r>
          </a:p>
          <a:p>
            <a:pPr algn="l" rtl="0"/>
            <a:r>
              <a:rPr lang="ru" b="0" i="0" u="none"/>
              <a:t>Развлечение – бизнес, основанный на хитах, таких, как фильмы, книги, музыка, мода.</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41</a:t>
            </a:fld>
            <a:endParaRPr lang="ru"/>
          </a:p>
        </p:txBody>
      </p:sp>
    </p:spTree>
    <p:extLst>
      <p:ext uri="{BB962C8B-B14F-4D97-AF65-F5344CB8AC3E}">
        <p14:creationId xmlns:p14="http://schemas.microsoft.com/office/powerpoint/2010/main" val="3603960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None/>
            </a:pPr>
            <a:r>
              <a:rPr lang="ru" b="0" i="0" u="none"/>
              <a:t>Обезболивающее – это изделие, которое решает острую для клиента большую и острую проблему. Если болит голова, Вы готовы платить за обезболивающее.</a:t>
            </a:r>
            <a:endParaRPr lang="ru" dirty="0" smtClean="0"/>
          </a:p>
          <a:p>
            <a:pPr marL="0" indent="0" algn="l" rtl="0">
              <a:buNone/>
            </a:pPr>
            <a:endParaRPr lang="ru" dirty="0" smtClean="0"/>
          </a:p>
          <a:p>
            <a:pPr marL="0" indent="0" algn="l" rtl="0">
              <a:buNone/>
            </a:pPr>
            <a:r>
              <a:rPr lang="ru" b="1" i="0" u="none"/>
              <a:t>Увеличение дохода</a:t>
            </a:r>
            <a:r>
              <a:rPr lang="ru" b="0" i="0" u="none"/>
              <a:t> – касается бизнес-клиентов. Если Ваше предложение помогает клиенту больше зарабатывать, Вы становитесь более ценным партнером по сравнению с тем, кто позволяет только экономить расходы. Увеличение дохода может оказаться не так просто продать, как снижение расходов, но оно приносит пользу в долгосрочной перспективе. Пример увеличения доходов: Ваше изделие/услуга помогает клиенту ускорить свою разработку продуктов и быстрее выйти на рынок с новыми решениями; Вы обеспечите клиенту постоянное наличие полного комплекта изделий на складе и не потеряете продаж из-за «дыр» в снабжении; клиент сможет предложить изделия более высокого качества и по более высокой цене. </a:t>
            </a:r>
          </a:p>
          <a:p>
            <a:pPr marL="0" indent="0" algn="l" rtl="0">
              <a:buNone/>
            </a:pPr>
            <a:endParaRPr lang="ru" baseline="0" dirty="0" smtClean="0"/>
          </a:p>
          <a:p>
            <a:pPr marL="0" indent="0" algn="l" rtl="0">
              <a:buNone/>
            </a:pPr>
            <a:r>
              <a:rPr lang="ru" b="1" i="0" u="none"/>
              <a:t>Экономию расходов</a:t>
            </a:r>
            <a:r>
              <a:rPr lang="ru" b="0" i="0" u="none"/>
              <a:t> продать легко, но для этого предложения проблемой является то, что Вас могут быстро заменить. Если Ваше изделие не имеет критической важности, клиент может вообще отказаться от покупки. Если Вы продаете увеличение доходов, он не сможет так легко отказаться.</a:t>
            </a:r>
          </a:p>
          <a:p>
            <a:pPr marL="0" indent="0" algn="l" rtl="0">
              <a:buNone/>
            </a:pPr>
            <a:endParaRPr lang="ru" baseline="0" dirty="0" smtClean="0"/>
          </a:p>
          <a:p>
            <a:pPr marL="0" indent="0" algn="l" rtl="0">
              <a:buNone/>
            </a:pPr>
            <a:r>
              <a:rPr lang="ru" b="1" i="0" u="none"/>
              <a:t>Лучше работать</a:t>
            </a:r>
            <a:r>
              <a:rPr lang="ru" b="0" i="0" u="none"/>
              <a:t> – клиент может быстрее выполнить свою работу и решить задачи, но их трудно напрямую связать с непосредственными доходами и расходами. Например, клиент может удобнее или быстрее выполнять свои задания.</a:t>
            </a:r>
          </a:p>
          <a:p>
            <a:pPr marL="0" indent="0" algn="l" rtl="0">
              <a:buNone/>
            </a:pPr>
            <a:endParaRPr lang="ru" baseline="0" dirty="0" smtClean="0"/>
          </a:p>
          <a:p>
            <a:pPr marL="0" indent="0" algn="l" rtl="0">
              <a:buNone/>
            </a:pPr>
            <a:r>
              <a:rPr lang="ru" b="1" i="0" u="none"/>
              <a:t>Находится в TOP 3 приоритетов</a:t>
            </a:r>
            <a:r>
              <a:rPr lang="ru" b="0" i="0" u="none"/>
              <a:t>. Если Ваше предложение решает одну из проблем TOP 3, продавать легко. Если оно решает какую-либо проблему, которая не явлется приоритетной, продавать трудно. Даже если </a:t>
            </a:r>
          </a:p>
          <a:p>
            <a:pPr marL="228600" indent="-228600" algn="l" rtl="0">
              <a:buAutoNum type="arabicPeriod"/>
            </a:pPr>
            <a:endParaRPr lang="ru" dirty="0"/>
          </a:p>
        </p:txBody>
      </p:sp>
      <p:sp>
        <p:nvSpPr>
          <p:cNvPr id="4" name="Slide Number Placeholder 3"/>
          <p:cNvSpPr>
            <a:spLocks noGrp="1"/>
          </p:cNvSpPr>
          <p:nvPr>
            <p:ph type="sldNum" sz="quarter" idx="10"/>
          </p:nvPr>
        </p:nvSpPr>
        <p:spPr/>
        <p:txBody>
          <a:bodyPr/>
          <a:lstStyle/>
          <a:p>
            <a:pPr algn="l" rtl="0"/>
            <a:fld id="{E485F897-456E-6F4B-AE44-1034EF9636F4}" type="slidenum">
              <a:rPr/>
              <a:pPr algn="l" rtl="0"/>
              <a:t>42</a:t>
            </a:fld>
            <a:endParaRPr lang="ru"/>
          </a:p>
        </p:txBody>
      </p:sp>
    </p:spTree>
    <p:extLst>
      <p:ext uri="{BB962C8B-B14F-4D97-AF65-F5344CB8AC3E}">
        <p14:creationId xmlns:p14="http://schemas.microsoft.com/office/powerpoint/2010/main" val="1457339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None/>
            </a:pPr>
            <a:r>
              <a:rPr lang="ru" b="0" i="0" u="none"/>
              <a:t>Изделие – витамин не решает очень больной проблемы клиента или его КПД не настолько непосредственен.</a:t>
            </a:r>
          </a:p>
          <a:p>
            <a:pPr marL="0" indent="0" algn="l" rtl="0">
              <a:buNone/>
            </a:pPr>
            <a:r>
              <a:rPr lang="ru" b="0" i="0" u="none"/>
              <a:t>Для изделия-витамина самый большой конкурент – безразличие «Классный продукт, но я куплю его потом». </a:t>
            </a:r>
          </a:p>
          <a:p>
            <a:pPr marL="0" indent="0" algn="l" rtl="0">
              <a:buNone/>
            </a:pPr>
            <a:r>
              <a:rPr lang="ru" b="0" i="0" u="none"/>
              <a:t>Для достижения успеха нужно больше рекламы, больше объяснений.</a:t>
            </a:r>
          </a:p>
          <a:p>
            <a:pPr marL="0" indent="0" algn="l" rtl="0">
              <a:buNone/>
            </a:pPr>
            <a:r>
              <a:rPr lang="ru" b="0" i="0" u="none"/>
              <a:t>Витамин иногда можно развить в «болеутоляющее», если сменить целевую группу или развить изделие.</a:t>
            </a:r>
          </a:p>
          <a:p>
            <a:pPr marL="0" indent="0" algn="l" rtl="0">
              <a:buNone/>
            </a:pPr>
            <a:r>
              <a:rPr lang="ru" b="0" i="0" u="none"/>
              <a:t>Пример: шотландские ученые изобрели «горячую проволоку», которая выдерживала в 1,5 раза более высокую температуру, чем существующие проволоки. Для производителей проволоки это было нишевое изделие, и они готовы были купить лицензию на изделие за 10 000 фунтов стерлингов. В ходе исследования потребностей нефтяных компаний выяснилось, что они готовы заплатить за эту технологию 1 миллион фунтов стерлингов, поскольку это позволило бы качать нефтяной песок со дна моря, откуда до сих пор его было практически невозможно получить, поскольку моторы перегревались.</a:t>
            </a:r>
            <a:endParaRPr lang="ru" dirty="0"/>
          </a:p>
        </p:txBody>
      </p:sp>
      <p:sp>
        <p:nvSpPr>
          <p:cNvPr id="4" name="Slide Number Placeholder 3"/>
          <p:cNvSpPr>
            <a:spLocks noGrp="1"/>
          </p:cNvSpPr>
          <p:nvPr>
            <p:ph type="sldNum" sz="quarter" idx="10"/>
          </p:nvPr>
        </p:nvSpPr>
        <p:spPr/>
        <p:txBody>
          <a:bodyPr/>
          <a:lstStyle/>
          <a:p>
            <a:pPr algn="l" rtl="0"/>
            <a:fld id="{E485F897-456E-6F4B-AE44-1034EF9636F4}" type="slidenum">
              <a:rPr/>
              <a:pPr algn="l" rtl="0"/>
              <a:t>43</a:t>
            </a:fld>
            <a:endParaRPr lang="ru"/>
          </a:p>
        </p:txBody>
      </p:sp>
    </p:spTree>
    <p:extLst>
      <p:ext uri="{BB962C8B-B14F-4D97-AF65-F5344CB8AC3E}">
        <p14:creationId xmlns:p14="http://schemas.microsoft.com/office/powerpoint/2010/main" val="145733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 dirty="0" smtClean="0"/>
          </a:p>
        </p:txBody>
      </p:sp>
      <p:sp>
        <p:nvSpPr>
          <p:cNvPr id="4" name="Slide Number Placeholder 3"/>
          <p:cNvSpPr>
            <a:spLocks noGrp="1"/>
          </p:cNvSpPr>
          <p:nvPr>
            <p:ph type="sldNum" sz="quarter" idx="10"/>
          </p:nvPr>
        </p:nvSpPr>
        <p:spPr/>
        <p:txBody>
          <a:bodyPr/>
          <a:lstStyle/>
          <a:p>
            <a:pPr algn="l" rtl="0"/>
            <a:fld id="{55585D58-1C49-4209-8E49-44FBD0C30FE0}" type="slidenum">
              <a:rPr/>
              <a:pPr/>
              <a:t>3</a:t>
            </a:fld>
            <a:endParaRPr lang="ru"/>
          </a:p>
        </p:txBody>
      </p:sp>
    </p:spTree>
    <p:extLst>
      <p:ext uri="{BB962C8B-B14F-4D97-AF65-F5344CB8AC3E}">
        <p14:creationId xmlns:p14="http://schemas.microsoft.com/office/powerpoint/2010/main" val="365680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rtl="0">
              <a:buAutoNum type="arabicPeriod"/>
            </a:pPr>
            <a:r>
              <a:rPr lang="ru" b="0" i="0" u="none"/>
              <a:t>Потребительский или объемный товар, для которого основной фактор – цена.</a:t>
            </a:r>
          </a:p>
          <a:p>
            <a:pPr marL="228600" indent="-228600" algn="l" rtl="0">
              <a:buAutoNum type="arabicPeriod"/>
            </a:pPr>
            <a:r>
              <a:rPr lang="ru" b="0" i="0" u="none"/>
              <a:t>Деньги можно зарабатывать, если Вы сумеете быть сообразительнее конкурентов и производить более эффективно. В наше время в Азии и Индии обращают достаточно много внимания на инновацию в области затрат: в изделиях замещают более дорогие материалы дешевыми аналогами, находят решения с меньшим расходом материалов, снижают количество несущественных опреаций. Это позволило снизить цены изделий на уровень 30% от цен европейских изделий, предложить товар для внутреннего потребления Индии и Китая, а также заработать миллиарды на обслуживании сотен миллионов человек.</a:t>
            </a:r>
            <a:endParaRPr lang="ru" dirty="0" smtClean="0"/>
          </a:p>
          <a:p>
            <a:pPr marL="228600" indent="-228600" algn="l" rtl="0">
              <a:buAutoNum type="arabicPeriod"/>
            </a:pPr>
            <a:r>
              <a:rPr lang="ru" b="0" i="0" u="none"/>
              <a:t>Один из успешнейших в Эстонии – производитель объемных товаров Graanul Invest, который строит ТЭЦ и заводы древесных гранул. Сочетание этих двух технологий позволит использовать излишек тепла ТЭЦ и обеспечить круглогодично необходимый для производства гранул стабильный объем тепла. Сочетание двух технологий позволяет Graanul Invest быть значительно более прибыльным по сравнению с конкурентами и быть одним из лидеров рынка в Скандинавии.</a:t>
            </a:r>
            <a:endParaRPr lang="ru" dirty="0" smtClean="0"/>
          </a:p>
          <a:p>
            <a:pPr marL="228600" indent="-228600" algn="l" rtl="0">
              <a:buAutoNum type="arabicPeriod"/>
            </a:pPr>
            <a:endParaRPr lang="ru" dirty="0"/>
          </a:p>
        </p:txBody>
      </p:sp>
      <p:sp>
        <p:nvSpPr>
          <p:cNvPr id="4" name="Slide Number Placeholder 3"/>
          <p:cNvSpPr>
            <a:spLocks noGrp="1"/>
          </p:cNvSpPr>
          <p:nvPr>
            <p:ph type="sldNum" sz="quarter" idx="10"/>
          </p:nvPr>
        </p:nvSpPr>
        <p:spPr/>
        <p:txBody>
          <a:bodyPr/>
          <a:lstStyle/>
          <a:p>
            <a:pPr algn="l" rtl="0"/>
            <a:fld id="{E485F897-456E-6F4B-AE44-1034EF9636F4}" type="slidenum">
              <a:rPr/>
              <a:pPr algn="l" rtl="0"/>
              <a:t>44</a:t>
            </a:fld>
            <a:endParaRPr lang="ru"/>
          </a:p>
        </p:txBody>
      </p:sp>
    </p:spTree>
    <p:extLst>
      <p:ext uri="{BB962C8B-B14F-4D97-AF65-F5344CB8AC3E}">
        <p14:creationId xmlns:p14="http://schemas.microsoft.com/office/powerpoint/2010/main" val="1457339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a:buNone/>
            </a:pPr>
            <a:r>
              <a:rPr lang="ru" b="0" i="0" u="none"/>
              <a:t>Бизнес развлечений привязан ко времени и культуре: ламбада и гангам стайл пришли и ушли.</a:t>
            </a:r>
          </a:p>
          <a:p>
            <a:pPr marL="0" indent="0" algn="l" rtl="0">
              <a:buNone/>
            </a:pPr>
            <a:r>
              <a:rPr lang="ru" b="0" i="0" u="none"/>
              <a:t>Игра и торговая марка Angry Birds продержались даже довольно долго.</a:t>
            </a:r>
            <a:endParaRPr lang="ru" dirty="0"/>
          </a:p>
        </p:txBody>
      </p:sp>
      <p:sp>
        <p:nvSpPr>
          <p:cNvPr id="4" name="Slide Number Placeholder 3"/>
          <p:cNvSpPr>
            <a:spLocks noGrp="1"/>
          </p:cNvSpPr>
          <p:nvPr>
            <p:ph type="sldNum" sz="quarter" idx="10"/>
          </p:nvPr>
        </p:nvSpPr>
        <p:spPr/>
        <p:txBody>
          <a:bodyPr/>
          <a:lstStyle/>
          <a:p>
            <a:pPr algn="l" rtl="0"/>
            <a:fld id="{E485F897-456E-6F4B-AE44-1034EF9636F4}" type="slidenum">
              <a:rPr/>
              <a:pPr algn="l" rtl="0"/>
              <a:t>45</a:t>
            </a:fld>
            <a:endParaRPr lang="ru"/>
          </a:p>
        </p:txBody>
      </p:sp>
    </p:spTree>
    <p:extLst>
      <p:ext uri="{BB962C8B-B14F-4D97-AF65-F5344CB8AC3E}">
        <p14:creationId xmlns:p14="http://schemas.microsoft.com/office/powerpoint/2010/main" val="1457339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dirty="0"/>
              <a:t>Это шотландская пивоваренная компания BrewDog 55% с пивом The End of History. </a:t>
            </a:r>
          </a:p>
          <a:p>
            <a:pPr algn="l" rtl="0"/>
            <a:r>
              <a:rPr lang="ru" b="0" i="0" u="none" dirty="0"/>
              <a:t>За 4 года предприятие с нуля достигло оборота в 12 миллионов фунтов стерлингов и продает свою продукцию в 26 странах.</a:t>
            </a:r>
          </a:p>
          <a:p>
            <a:pPr algn="l" rtl="0"/>
            <a:r>
              <a:rPr lang="ru" b="0" i="0" u="none" dirty="0"/>
              <a:t>Их главным преимуществом являются интересные вкусы и шоковая реклама.</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46</a:t>
            </a:fld>
            <a:endParaRPr lang="ru"/>
          </a:p>
        </p:txBody>
      </p:sp>
    </p:spTree>
    <p:extLst>
      <p:ext uri="{BB962C8B-B14F-4D97-AF65-F5344CB8AC3E}">
        <p14:creationId xmlns:p14="http://schemas.microsoft.com/office/powerpoint/2010/main" val="2312793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47</a:t>
            </a:fld>
            <a:endParaRPr lang="ru"/>
          </a:p>
        </p:txBody>
      </p:sp>
    </p:spTree>
    <p:extLst>
      <p:ext uri="{BB962C8B-B14F-4D97-AF65-F5344CB8AC3E}">
        <p14:creationId xmlns:p14="http://schemas.microsoft.com/office/powerpoint/2010/main" val="489025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dirty="0"/>
              <a:t>ПРЕПОДАВАТЕЛЮ:</a:t>
            </a:r>
          </a:p>
          <a:p>
            <a:pPr marL="171450" indent="-171450" algn="l" rtl="0">
              <a:buFontTx/>
              <a:buChar char="-"/>
            </a:pPr>
            <a:r>
              <a:rPr lang="ru" b="0" i="0" u="none" dirty="0"/>
              <a:t>Покупателем куклы Hello Kitty является родитель, а пользователем – ребенок</a:t>
            </a:r>
          </a:p>
          <a:p>
            <a:pPr marL="171450" indent="-171450" algn="l" rtl="0">
              <a:buFontTx/>
              <a:buChar char="-"/>
            </a:pPr>
            <a:r>
              <a:rPr lang="ru" b="0" i="0" u="none" dirty="0"/>
              <a:t>Покупатель и пользователь пистолета Hello Kitty, вероятно, одно и то же лицо</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48</a:t>
            </a:fld>
            <a:endParaRPr lang="ru"/>
          </a:p>
        </p:txBody>
      </p:sp>
    </p:spTree>
    <p:extLst>
      <p:ext uri="{BB962C8B-B14F-4D97-AF65-F5344CB8AC3E}">
        <p14:creationId xmlns:p14="http://schemas.microsoft.com/office/powerpoint/2010/main" val="2755600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Что касается Google, то здесь мы все пользователи, но ничего не платим</a:t>
            </a:r>
            <a:endParaRPr lang="ru" baseline="0" dirty="0" smtClean="0"/>
          </a:p>
          <a:p>
            <a:pPr algn="l" rtl="0"/>
            <a:r>
              <a:rPr lang="ru" b="0" i="0" u="none"/>
              <a:t>В случае Google покупателями являются желающие разместиить рекламу, которые платят Google за демонстрацию рекламы.</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49</a:t>
            </a:fld>
            <a:endParaRPr lang="ru"/>
          </a:p>
        </p:txBody>
      </p:sp>
    </p:spTree>
    <p:extLst>
      <p:ext uri="{BB962C8B-B14F-4D97-AF65-F5344CB8AC3E}">
        <p14:creationId xmlns:p14="http://schemas.microsoft.com/office/powerpoint/2010/main" val="1756305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dirty="0"/>
              <a:t>Эстонская фирма .</a:t>
            </a:r>
          </a:p>
          <a:p>
            <a:pPr algn="l" rtl="0"/>
            <a:r>
              <a:rPr lang="ru" b="0" i="0" u="none" dirty="0"/>
              <a:t>Cybernetica – ок. 40% на рынке огней безопасности для портовых кранов</a:t>
            </a:r>
            <a:endParaRPr lang="ru" baseline="0" dirty="0" smtClean="0"/>
          </a:p>
          <a:p>
            <a:pPr algn="l" rtl="0"/>
            <a:r>
              <a:rPr lang="ru" b="0" i="0" u="none" dirty="0"/>
              <a:t>Они дошли до уровня, при котором стандарты для огней безопасности для портовых кранов созданы по их продукции.</a:t>
            </a:r>
          </a:p>
          <a:p>
            <a:pPr algn="l" rtl="0"/>
            <a:r>
              <a:rPr lang="ru" b="0" i="0" u="none" dirty="0"/>
              <a:t>Их конкурентное преимущество основано на технологическом развитии: изделия более качественные, надежные и потребляют меньше энергии.</a:t>
            </a:r>
          </a:p>
        </p:txBody>
      </p:sp>
      <p:sp>
        <p:nvSpPr>
          <p:cNvPr id="4" name="Slide Number Placeholder 3"/>
          <p:cNvSpPr>
            <a:spLocks noGrp="1"/>
          </p:cNvSpPr>
          <p:nvPr>
            <p:ph type="sldNum" sz="quarter" idx="10"/>
          </p:nvPr>
        </p:nvSpPr>
        <p:spPr/>
        <p:txBody>
          <a:bodyPr/>
          <a:lstStyle/>
          <a:p>
            <a:pPr algn="l" rtl="0"/>
            <a:fld id="{5B1B01BB-2111-6848-A7B2-4C9D53B50A92}" type="slidenum">
              <a:rPr/>
              <a:pPr algn="l" rtl="0"/>
              <a:t>54</a:t>
            </a:fld>
            <a:endParaRPr lang="ru"/>
          </a:p>
        </p:txBody>
      </p:sp>
    </p:spTree>
    <p:extLst>
      <p:ext uri="{BB962C8B-B14F-4D97-AF65-F5344CB8AC3E}">
        <p14:creationId xmlns:p14="http://schemas.microsoft.com/office/powerpoint/2010/main" val="410388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Бельгийская фирма Saluc, торговый знак биллиардных шаров Aramith, </a:t>
            </a:r>
          </a:p>
          <a:p>
            <a:pPr algn="l" rtl="0"/>
            <a:r>
              <a:rPr lang="ru" b="0" i="0" u="none"/>
              <a:t>Экспортирует в 60 стран</a:t>
            </a:r>
            <a:endParaRPr lang="ru" baseline="0" dirty="0" smtClean="0"/>
          </a:p>
          <a:p>
            <a:pPr algn="l" rtl="0"/>
            <a:r>
              <a:rPr lang="ru" b="0" i="0" u="none"/>
              <a:t>80% мирового рынка (за искл. Азии)</a:t>
            </a:r>
          </a:p>
          <a:p>
            <a:pPr algn="l" rtl="0"/>
            <a:r>
              <a:rPr lang="ru" b="0" i="0" u="none"/>
              <a:t>оборот 25M€ (2009).</a:t>
            </a:r>
            <a:endParaRPr lang="ru" dirty="0" smtClean="0"/>
          </a:p>
          <a:p>
            <a:pPr algn="l" rtl="0"/>
            <a:r>
              <a:rPr lang="ru" b="0" i="0" u="none"/>
              <a:t>рынка профессиональнх биллиардных шаров, т.е. тех, которыми играют в биллиардных залах</a:t>
            </a:r>
            <a:endParaRPr lang="ru" baseline="0" dirty="0" smtClean="0"/>
          </a:p>
          <a:p>
            <a:pPr algn="l" rtl="0"/>
            <a:r>
              <a:rPr lang="ru" b="0" i="0" u="none"/>
              <a:t>Конкурентное преимущество заключается в химическом процессе, в ходе которого производят шары. Состав – секрет фирмы.</a:t>
            </a:r>
            <a:endParaRPr lang="ru" dirty="0"/>
          </a:p>
        </p:txBody>
      </p:sp>
      <p:sp>
        <p:nvSpPr>
          <p:cNvPr id="4" name="Slide Number Placeholder 3"/>
          <p:cNvSpPr>
            <a:spLocks noGrp="1"/>
          </p:cNvSpPr>
          <p:nvPr>
            <p:ph type="sldNum" sz="quarter" idx="10"/>
          </p:nvPr>
        </p:nvSpPr>
        <p:spPr/>
        <p:txBody>
          <a:bodyPr/>
          <a:lstStyle/>
          <a:p>
            <a:pPr algn="l" rtl="0"/>
            <a:fld id="{5B1B01BB-2111-6848-A7B2-4C9D53B50A92}" type="slidenum">
              <a:rPr/>
              <a:pPr algn="l" rtl="0"/>
              <a:t>55</a:t>
            </a:fld>
            <a:endParaRPr lang="ru"/>
          </a:p>
        </p:txBody>
      </p:sp>
    </p:spTree>
    <p:extLst>
      <p:ext uri="{BB962C8B-B14F-4D97-AF65-F5344CB8AC3E}">
        <p14:creationId xmlns:p14="http://schemas.microsoft.com/office/powerpoint/2010/main" val="1646341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dirty="0"/>
              <a:t>Это неизвестная широкому кругу эстонская ИТ-фирма, основателем которой является Джастин Филдер. Американец, который прожил в Эстонии 3-4 года и умеренно хорошо владеет эстонским языком. Теперь он вернулся в США, однако фирма по-прежнему находится в Эстонии и работает. Фирма предлагает психологическим факультетам университетов всего мира программное обеспечение на интернет-основе для администирования связанной с психологическими исследованиями документации и календарей. При экспериментах на людях необходимо строго следовать процедурным правилам, и Sona Systems помогает в этом. Ценность предлагаемого ими решения настолько понятна, что с большинством клиентов Джастин даже не говорил по телефону, а вся продажа происходила по электронной почте.</a:t>
            </a:r>
          </a:p>
          <a:p>
            <a:endParaRPr lang="ru" dirty="0" smtClean="0"/>
          </a:p>
          <a:p>
            <a:pPr algn="l" rtl="0"/>
            <a:r>
              <a:rPr lang="ru" b="0" i="0" u="none" dirty="0"/>
              <a:t>В ранге ИТ-фирм Äripäev за 2010 год – между WebMedia и Playtech (15 место). </a:t>
            </a:r>
          </a:p>
          <a:p>
            <a:pPr algn="l" rtl="0"/>
            <a:r>
              <a:rPr lang="ru" b="0" i="0" u="none" dirty="0"/>
              <a:t>Прибыль на одного работника – в 27 раз больше, чем у Webmedia. Прибыль составляет 70% от оборота.</a:t>
            </a:r>
          </a:p>
          <a:p>
            <a:pPr algn="l" rtl="0"/>
            <a:r>
              <a:rPr lang="ru" b="0" i="0" u="none" dirty="0"/>
              <a:t>2010. Оборот 524 984 EUR, Прибыль 363 031 EUR. </a:t>
            </a:r>
          </a:p>
          <a:p>
            <a:pPr algn="l" rtl="0"/>
            <a:r>
              <a:rPr lang="ru" b="0" i="0" u="none" dirty="0"/>
              <a:t>2014. Оборот 973 000 EUR, Прибыль 709 000 EUR. Дивидендов выплачено около 500 000 EUR</a:t>
            </a:r>
          </a:p>
          <a:p>
            <a:endParaRPr lang="ru" dirty="0"/>
          </a:p>
        </p:txBody>
      </p:sp>
      <p:sp>
        <p:nvSpPr>
          <p:cNvPr id="4" name="Slide Number Placeholder 3"/>
          <p:cNvSpPr>
            <a:spLocks noGrp="1"/>
          </p:cNvSpPr>
          <p:nvPr>
            <p:ph type="sldNum" sz="quarter" idx="10"/>
          </p:nvPr>
        </p:nvSpPr>
        <p:spPr/>
        <p:txBody>
          <a:bodyPr/>
          <a:lstStyle/>
          <a:p>
            <a:pPr algn="l" rtl="0"/>
            <a:fld id="{5B1B01BB-2111-6848-A7B2-4C9D53B50A92}" type="slidenum">
              <a:rPr/>
              <a:pPr algn="l" rtl="0"/>
              <a:t>56</a:t>
            </a:fld>
            <a:endParaRPr lang="ru"/>
          </a:p>
        </p:txBody>
      </p:sp>
    </p:spTree>
    <p:extLst>
      <p:ext uri="{BB962C8B-B14F-4D97-AF65-F5344CB8AC3E}">
        <p14:creationId xmlns:p14="http://schemas.microsoft.com/office/powerpoint/2010/main" val="31669684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dirty="0"/>
              <a:t>Тимоти Престеро – дизайнер, чей TEDx конференц-звонок стоит посмотреть.</a:t>
            </a:r>
          </a:p>
          <a:p>
            <a:pPr algn="l" rtl="0"/>
            <a:r>
              <a:rPr lang="ru" b="0" i="0" u="none" dirty="0"/>
              <a:t>Он рассказывает свою историю, как они, дизайнеры и инженеры, пробовали разработать </a:t>
            </a:r>
            <a:r>
              <a:rPr lang="ru" b="0" i="0" u="none" dirty="0" smtClean="0"/>
              <a:t>инкубатор для новорождённых с </a:t>
            </a:r>
            <a:r>
              <a:rPr lang="ru" b="0" i="0" u="none" dirty="0"/>
              <a:t>интересным дизайном NeoNurture, чтобы решить проблему детской смертности в Азии и Африке. NeoNurture производили из автозапчастей  Они получили множество наград за свое изделие, но его не стали производить, потому что у больниц, входящих в их целевую группу, не было денег, а производители продукции для младенцев не были заинтересованы в производстве оборудования для бедных больниц.</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58</a:t>
            </a:fld>
            <a:endParaRPr lang="ru"/>
          </a:p>
        </p:txBody>
      </p:sp>
    </p:spTree>
    <p:extLst>
      <p:ext uri="{BB962C8B-B14F-4D97-AF65-F5344CB8AC3E}">
        <p14:creationId xmlns:p14="http://schemas.microsoft.com/office/powerpoint/2010/main" val="3485456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dirty="0"/>
              <a:t>ВАРИАНТ 1:</a:t>
            </a:r>
          </a:p>
          <a:p>
            <a:pPr algn="l" rtl="0"/>
            <a:r>
              <a:rPr lang="ru" b="0" i="0" u="none" dirty="0"/>
              <a:t> присутствующие следуют указаниям на слайде</a:t>
            </a:r>
            <a:endParaRPr lang="ru" baseline="0" dirty="0" smtClean="0"/>
          </a:p>
          <a:p>
            <a:endParaRPr lang="ru" baseline="0" dirty="0" smtClean="0"/>
          </a:p>
          <a:p>
            <a:pPr algn="l" rtl="0"/>
            <a:r>
              <a:rPr lang="ru" b="0" i="0" u="none" dirty="0"/>
              <a:t>ВАРИАНТ 2: </a:t>
            </a:r>
          </a:p>
          <a:p>
            <a:pPr algn="l" rtl="0"/>
            <a:r>
              <a:rPr lang="ru" b="0" i="0" u="none" dirty="0"/>
              <a:t>присутствующих делят на две команды, выстраивают друг напротив друга, и в течение 1 минуты каждый должен представиться стоящему напротив. Затем один ряд сдвигается на одно место вперед и начинаются следующие представления. Если присутствует 20 человек, это занимает 10 минут времени.</a:t>
            </a:r>
          </a:p>
          <a:p>
            <a:endParaRPr lang="ru" baseline="0" dirty="0" smtClean="0"/>
          </a:p>
          <a:p>
            <a:pPr algn="l" rtl="0"/>
            <a:r>
              <a:rPr lang="ru" b="0" i="0" u="none" dirty="0"/>
              <a:t>ВРЕМЕННЫЕ ЗАТРАТЫ НА ВВОДНУЮ ЧАСТЬ: </a:t>
            </a:r>
          </a:p>
          <a:p>
            <a:pPr algn="l" rtl="0"/>
            <a:r>
              <a:rPr lang="ru" b="0" i="0" u="none" dirty="0"/>
              <a:t>1 слайд: 2 мин.</a:t>
            </a:r>
          </a:p>
          <a:p>
            <a:pPr algn="l" rtl="0"/>
            <a:r>
              <a:rPr lang="ru" b="0" i="0" u="none" dirty="0"/>
              <a:t>2&amp; 3 слайды: 7 мин.</a:t>
            </a:r>
          </a:p>
          <a:p>
            <a:pPr algn="l" rtl="0"/>
            <a:r>
              <a:rPr lang="ru" b="0" i="0" u="none" dirty="0"/>
              <a:t>4 слайд: 6 + 2*15 (?) =36 мин.</a:t>
            </a:r>
          </a:p>
          <a:p>
            <a:pPr algn="l" rtl="0"/>
            <a:r>
              <a:rPr lang="ru" b="0" i="0" u="none" dirty="0"/>
              <a:t>ИТОГО: 45 мин.</a:t>
            </a:r>
          </a:p>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t>4</a:t>
            </a:fld>
            <a:endParaRPr lang="ru"/>
          </a:p>
        </p:txBody>
      </p:sp>
    </p:spTree>
    <p:extLst>
      <p:ext uri="{BB962C8B-B14F-4D97-AF65-F5344CB8AC3E}">
        <p14:creationId xmlns:p14="http://schemas.microsoft.com/office/powerpoint/2010/main" val="365680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63</a:t>
            </a:fld>
            <a:endParaRPr lang="ru"/>
          </a:p>
        </p:txBody>
      </p:sp>
    </p:spTree>
    <p:extLst>
      <p:ext uri="{BB962C8B-B14F-4D97-AF65-F5344CB8AC3E}">
        <p14:creationId xmlns:p14="http://schemas.microsoft.com/office/powerpoint/2010/main" val="17602100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Что клиент должен сделать или чего достичь, потребляя это изделие. Например, коктейля из мороженого: питание или развлечение.</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65</a:t>
            </a:fld>
            <a:endParaRPr lang="ru"/>
          </a:p>
        </p:txBody>
      </p:sp>
    </p:spTree>
    <p:extLst>
      <p:ext uri="{BB962C8B-B14F-4D97-AF65-F5344CB8AC3E}">
        <p14:creationId xmlns:p14="http://schemas.microsoft.com/office/powerpoint/2010/main" val="571217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Какие больные проблемы у клиента с существующими изделиями. Или какую боль он желает снять потреблением изделия.</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66</a:t>
            </a:fld>
            <a:endParaRPr lang="ru"/>
          </a:p>
        </p:txBody>
      </p:sp>
    </p:spTree>
    <p:extLst>
      <p:ext uri="{BB962C8B-B14F-4D97-AF65-F5344CB8AC3E}">
        <p14:creationId xmlns:p14="http://schemas.microsoft.com/office/powerpoint/2010/main" val="885437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Требуемые</a:t>
            </a:r>
            <a:endParaRPr lang="ru" dirty="0" smtClean="0"/>
          </a:p>
          <a:p>
            <a:pPr algn="l" rtl="0"/>
            <a:r>
              <a:rPr lang="ru" b="0" i="0" u="none"/>
              <a:t>Ожидаемые</a:t>
            </a:r>
            <a:endParaRPr lang="ru" dirty="0" smtClean="0"/>
          </a:p>
          <a:p>
            <a:pPr algn="l" rtl="0"/>
            <a:r>
              <a:rPr lang="ru" b="0" i="0" u="none"/>
              <a:t>Желанные</a:t>
            </a:r>
            <a:endParaRPr lang="ru" dirty="0" smtClean="0"/>
          </a:p>
          <a:p>
            <a:pPr algn="l" rtl="0"/>
            <a:r>
              <a:rPr lang="ru" b="0" i="0" u="none"/>
              <a:t>Неожиданные</a:t>
            </a:r>
            <a:endParaRPr lang="ru" dirty="0" smtClean="0"/>
          </a:p>
          <a:p>
            <a:endParaRPr lang="ru" dirty="0" smtClean="0"/>
          </a:p>
          <a:p>
            <a:pPr algn="l" rtl="0"/>
            <a:r>
              <a:rPr lang="ru" b="0" i="0" u="none"/>
              <a:t>Required</a:t>
            </a:r>
          </a:p>
          <a:p>
            <a:pPr algn="l" rtl="0"/>
            <a:r>
              <a:rPr lang="ru" b="0" i="0" u="none"/>
              <a:t>Expected</a:t>
            </a:r>
          </a:p>
          <a:p>
            <a:pPr algn="l" rtl="0"/>
            <a:r>
              <a:rPr lang="ru" b="0" i="0" u="none"/>
              <a:t>Desired</a:t>
            </a:r>
          </a:p>
          <a:p>
            <a:pPr algn="l" rtl="0"/>
            <a:r>
              <a:rPr lang="ru" b="0" i="0" u="none"/>
              <a:t>Unexpected</a:t>
            </a:r>
          </a:p>
          <a:p>
            <a:endParaRPr lang="ru" dirty="0"/>
          </a:p>
        </p:txBody>
      </p:sp>
      <p:sp>
        <p:nvSpPr>
          <p:cNvPr id="4" name="Slide Number Placeholder 3"/>
          <p:cNvSpPr>
            <a:spLocks noGrp="1"/>
          </p:cNvSpPr>
          <p:nvPr>
            <p:ph type="sldNum" sz="quarter" idx="10"/>
          </p:nvPr>
        </p:nvSpPr>
        <p:spPr/>
        <p:txBody>
          <a:bodyPr/>
          <a:lstStyle/>
          <a:p>
            <a:pPr algn="l" rtl="0"/>
            <a:fld id="{104A6C64-62DD-4215-AB71-EFBC34A5B507}" type="slidenum">
              <a:rPr/>
              <a:pPr algn="l" rtl="0"/>
              <a:t>67</a:t>
            </a:fld>
            <a:endParaRPr lang="ru"/>
          </a:p>
        </p:txBody>
      </p:sp>
    </p:spTree>
    <p:extLst>
      <p:ext uri="{BB962C8B-B14F-4D97-AF65-F5344CB8AC3E}">
        <p14:creationId xmlns:p14="http://schemas.microsoft.com/office/powerpoint/2010/main" val="4630970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Разместите работу, боли и пользу в списке приоритетов</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68</a:t>
            </a:fld>
            <a:endParaRPr lang="ru"/>
          </a:p>
        </p:txBody>
      </p:sp>
    </p:spTree>
    <p:extLst>
      <p:ext uri="{BB962C8B-B14F-4D97-AF65-F5344CB8AC3E}">
        <p14:creationId xmlns:p14="http://schemas.microsoft.com/office/powerpoint/2010/main" val="8067389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Основные свойства, которые должны быть обеспечены. Они могут и не создавать особенно новой ценности</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69</a:t>
            </a:fld>
            <a:endParaRPr lang="ru"/>
          </a:p>
        </p:txBody>
      </p:sp>
    </p:spTree>
    <p:extLst>
      <p:ext uri="{BB962C8B-B14F-4D97-AF65-F5344CB8AC3E}">
        <p14:creationId xmlns:p14="http://schemas.microsoft.com/office/powerpoint/2010/main" val="8237364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Свойства, уменьшающие боль</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70</a:t>
            </a:fld>
            <a:endParaRPr lang="ru"/>
          </a:p>
        </p:txBody>
      </p:sp>
    </p:spTree>
    <p:extLst>
      <p:ext uri="{BB962C8B-B14F-4D97-AF65-F5344CB8AC3E}">
        <p14:creationId xmlns:p14="http://schemas.microsoft.com/office/powerpoint/2010/main" val="543000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Какие качества создают пользу для клиента</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71</a:t>
            </a:fld>
            <a:endParaRPr lang="ru"/>
          </a:p>
        </p:txBody>
      </p:sp>
    </p:spTree>
    <p:extLst>
      <p:ext uri="{BB962C8B-B14F-4D97-AF65-F5344CB8AC3E}">
        <p14:creationId xmlns:p14="http://schemas.microsoft.com/office/powerpoint/2010/main" val="1413040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Три уровня:</a:t>
            </a:r>
          </a:p>
          <a:p>
            <a:pPr marL="228600" indent="-228600" algn="l" rtl="0">
              <a:buAutoNum type="arabicPeriod"/>
            </a:pPr>
            <a:r>
              <a:rPr lang="ru" b="0" i="0" u="none"/>
              <a:t>на бумаге</a:t>
            </a:r>
            <a:endParaRPr lang="ru" dirty="0" smtClean="0"/>
          </a:p>
          <a:p>
            <a:pPr marL="228600" indent="-228600" algn="l" rtl="0">
              <a:buAutoNum type="arabicPeriod"/>
            </a:pPr>
            <a:r>
              <a:rPr lang="ru" b="0" i="0" u="none"/>
              <a:t>На рынке</a:t>
            </a:r>
            <a:endParaRPr lang="ru" dirty="0" smtClean="0"/>
          </a:p>
          <a:p>
            <a:pPr marL="228600" indent="-228600" algn="l" rtl="0">
              <a:buAutoNum type="arabicPeriod"/>
            </a:pPr>
            <a:r>
              <a:rPr lang="ru" b="0" i="0" u="none"/>
              <a:t>На банковском счете</a:t>
            </a:r>
            <a:endParaRPr lang="ru" baseline="0" dirty="0" smtClean="0"/>
          </a:p>
          <a:p>
            <a:pPr marL="0" indent="0" algn="l" rtl="0">
              <a:buNone/>
            </a:pPr>
            <a:endParaRPr lang="ru" baseline="0" dirty="0" smtClean="0"/>
          </a:p>
          <a:p>
            <a:pPr marL="0" indent="0" algn="l" rtl="0">
              <a:buNone/>
            </a:pPr>
            <a:r>
              <a:rPr lang="ru" b="0" i="0" u="none"/>
              <a:t>Красным выделены преимущества, которые не оправдались</a:t>
            </a:r>
            <a:endParaRPr lang="ru" baseline="0" dirty="0" smtClean="0"/>
          </a:p>
        </p:txBody>
      </p:sp>
      <p:sp>
        <p:nvSpPr>
          <p:cNvPr id="4" name="Slide Number Placeholder 3"/>
          <p:cNvSpPr>
            <a:spLocks noGrp="1"/>
          </p:cNvSpPr>
          <p:nvPr>
            <p:ph type="sldNum" sz="quarter" idx="10"/>
          </p:nvPr>
        </p:nvSpPr>
        <p:spPr/>
        <p:txBody>
          <a:bodyPr/>
          <a:lstStyle/>
          <a:p>
            <a:pPr algn="l" rtl="0"/>
            <a:fld id="{104A6C64-62DD-4215-AB71-EFBC34A5B507}" type="slidenum">
              <a:rPr/>
              <a:pPr algn="l" rtl="0"/>
              <a:t>72</a:t>
            </a:fld>
            <a:endParaRPr lang="ru"/>
          </a:p>
        </p:txBody>
      </p:sp>
    </p:spTree>
    <p:extLst>
      <p:ext uri="{BB962C8B-B14F-4D97-AF65-F5344CB8AC3E}">
        <p14:creationId xmlns:p14="http://schemas.microsoft.com/office/powerpoint/2010/main" val="1854272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Аналог – изделие/услуга, которая отвечает нашим предположениям/схожа с нашим (напр., walkman -&gt; iPod, музыка с собой)</a:t>
            </a:r>
          </a:p>
          <a:p>
            <a:pPr algn="l" rtl="0"/>
            <a:r>
              <a:rPr lang="ru" b="0" i="0" u="none"/>
              <a:t>Антилог – другое изделие/услуга, предлагающее тот же результат. Изделие/услуга, порождающее вопросы. (пластинки -&gt; Napster, не хочется платить за музыку)</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73</a:t>
            </a:fld>
            <a:endParaRPr lang="ru"/>
          </a:p>
        </p:txBody>
      </p:sp>
    </p:spTree>
    <p:extLst>
      <p:ext uri="{BB962C8B-B14F-4D97-AF65-F5344CB8AC3E}">
        <p14:creationId xmlns:p14="http://schemas.microsoft.com/office/powerpoint/2010/main" val="372833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dirty="0"/>
              <a:t>ПРЕПОДАВАТЕЛЮ: </a:t>
            </a:r>
          </a:p>
          <a:p>
            <a:pPr algn="l" rtl="0"/>
            <a:r>
              <a:rPr lang="ru" b="0" i="0" u="none" dirty="0"/>
              <a:t>Во время обучения провести этот экспресс-тест.</a:t>
            </a:r>
          </a:p>
          <a:p>
            <a:pPr algn="l" rtl="0"/>
            <a:r>
              <a:rPr lang="ru" b="0" i="0" u="none" dirty="0"/>
              <a:t>Если получите не менее 6 «ДА» - Вы предприимчивы</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t>9</a:t>
            </a:fld>
            <a:endParaRPr lang="ru"/>
          </a:p>
        </p:txBody>
      </p:sp>
    </p:spTree>
    <p:extLst>
      <p:ext uri="{BB962C8B-B14F-4D97-AF65-F5344CB8AC3E}">
        <p14:creationId xmlns:p14="http://schemas.microsoft.com/office/powerpoint/2010/main" val="33637952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 b="0" i="0" u="none"/>
              <a:t>О тестировании Вы будете говорить и в модуле развития продукции! Вы сможете посмотреть, изменилось ли Ваше мнение или осталось тем же.</a:t>
            </a:r>
            <a:endParaRPr lang="ru" dirty="0" smtClean="0"/>
          </a:p>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74</a:t>
            </a:fld>
            <a:endParaRPr lang="ru"/>
          </a:p>
        </p:txBody>
      </p:sp>
    </p:spTree>
    <p:extLst>
      <p:ext uri="{BB962C8B-B14F-4D97-AF65-F5344CB8AC3E}">
        <p14:creationId xmlns:p14="http://schemas.microsoft.com/office/powerpoint/2010/main" val="1310566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1" i="0" u="none" dirty="0">
                <a:ea typeface="ＭＳ Ｐゴシック" charset="-128"/>
                <a:cs typeface="ＭＳ Ｐゴシック" charset="-128"/>
              </a:rPr>
              <a:t>Don’t ask your customers to do your work for you.</a:t>
            </a:r>
            <a:r>
              <a:rPr lang="ru" b="0" i="0" u="none" dirty="0">
                <a:ea typeface="ＭＳ Ｐゴシック" charset="-128"/>
                <a:cs typeface="ＭＳ Ｐゴシック" charset="-128"/>
              </a:rPr>
              <a:t>  Your customers often are incapable of articulating what they need or why they like or don’t like a product.  Instead of asking them to tell you, go and experience life with them.</a:t>
            </a:r>
          </a:p>
          <a:p>
            <a:pPr algn="l" rtl="0"/>
            <a:r>
              <a:rPr lang="ru" b="1" i="0" u="none" dirty="0">
                <a:ea typeface="ＭＳ Ｐゴシック" charset="-128"/>
                <a:cs typeface="ＭＳ Ｐゴシック" charset="-128"/>
              </a:rPr>
              <a:t>Embrace the crazy users.</a:t>
            </a:r>
            <a:r>
              <a:rPr lang="ru" b="0" i="0" u="none" dirty="0">
                <a:ea typeface="ＭＳ Ｐゴシック" charset="-128"/>
                <a:cs typeface="ＭＳ Ｐゴシック" charset="-128"/>
              </a:rPr>
              <a:t> They are often working on the fringes and the edges where interesting stuff happens. Find the people who are breaking the rules – it is often out of frustration with the idiocy of current products and services.</a:t>
            </a:r>
          </a:p>
          <a:p>
            <a:pPr algn="l" rtl="0"/>
            <a:r>
              <a:rPr lang="ru" b="1" i="0" u="none" dirty="0">
                <a:ea typeface="ＭＳ Ｐゴシック" charset="-128"/>
                <a:cs typeface="ＭＳ Ｐゴシック" charset="-128"/>
              </a:rPr>
              <a:t>Exercise your “observation muscles.”</a:t>
            </a:r>
            <a:r>
              <a:rPr lang="ru" b="0" i="0" u="none" dirty="0">
                <a:ea typeface="ＭＳ Ｐゴシック" charset="-128"/>
                <a:cs typeface="ＭＳ Ｐゴシック" charset="-128"/>
              </a:rPr>
              <a:t>  Practice the art of watching and recording.  Observe patterns of behavior and look for glitches and anomalies. </a:t>
            </a:r>
            <a:endParaRPr lang="ru" dirty="0">
              <a:ea typeface="ＭＳ Ｐゴシック" charset="-128"/>
              <a:cs typeface="ＭＳ Ｐゴシック" charset="-128"/>
            </a:endParaRPr>
          </a:p>
        </p:txBody>
      </p:sp>
      <p:sp>
        <p:nvSpPr>
          <p:cNvPr id="4"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algn="l" rtl="0"/>
            <a:fld id="{F1EF02DF-6063-9146-9ED5-38D4CF21A781}" type="slidenum">
              <a:rPr/>
              <a:pPr algn="l" rtl="0"/>
              <a:t>75</a:t>
            </a:fld>
            <a:endParaRPr lang="ru"/>
          </a:p>
        </p:txBody>
      </p:sp>
    </p:spTree>
    <p:extLst>
      <p:ext uri="{BB962C8B-B14F-4D97-AF65-F5344CB8AC3E}">
        <p14:creationId xmlns:p14="http://schemas.microsoft.com/office/powerpoint/2010/main" val="35626027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Речь идет о порядке величин!</a:t>
            </a:r>
          </a:p>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76</a:t>
            </a:fld>
            <a:endParaRPr lang="ru"/>
          </a:p>
        </p:txBody>
      </p:sp>
    </p:spTree>
    <p:extLst>
      <p:ext uri="{BB962C8B-B14F-4D97-AF65-F5344CB8AC3E}">
        <p14:creationId xmlns:p14="http://schemas.microsoft.com/office/powerpoint/2010/main" val="22384282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В разработке </a:t>
            </a:r>
            <a:r>
              <a:rPr lang="ru" b="0" i="0" u="none">
                <a:sym typeface="Wingdings" panose="05000000000000000000" pitchFamily="2" charset="2"/>
              </a:rPr>
              <a:t> </a:t>
            </a:r>
          </a:p>
          <a:p>
            <a:endParaRPr lang="ru" baseline="0" dirty="0" smtClean="0">
              <a:sym typeface="Wingdings" panose="05000000000000000000" pitchFamily="2" charset="2"/>
            </a:endParaRPr>
          </a:p>
          <a:p>
            <a:pPr algn="l" rtl="0"/>
            <a:r>
              <a:rPr lang="ru" b="0" i="0" u="none">
                <a:sym typeface="Wingdings" panose="05000000000000000000" pitchFamily="2" charset="2"/>
              </a:rPr>
              <a:t>Далее эта модель экспресс-проверки будет пополняться различными расходами, начнет формироваться первичный бюджет.</a:t>
            </a:r>
            <a:endParaRPr lang="ru" dirty="0" smtClean="0"/>
          </a:p>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77</a:t>
            </a:fld>
            <a:endParaRPr lang="ru"/>
          </a:p>
        </p:txBody>
      </p:sp>
    </p:spTree>
    <p:extLst>
      <p:ext uri="{BB962C8B-B14F-4D97-AF65-F5344CB8AC3E}">
        <p14:creationId xmlns:p14="http://schemas.microsoft.com/office/powerpoint/2010/main" val="26325357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spcBef>
                <a:spcPct val="0"/>
              </a:spcBef>
            </a:pPr>
            <a:r>
              <a:rPr lang="ru" b="0" i="0" u="none">
                <a:latin typeface="Calibri" charset="0"/>
              </a:rPr>
              <a:t>Профиль клиента: у selver – Малле, у Äripäev – Рикс</a:t>
            </a:r>
            <a:endParaRPr lang="ru" dirty="0">
              <a:latin typeface="Calibri" charset="0"/>
            </a:endParaRPr>
          </a:p>
          <a:p>
            <a:pPr algn="l" rtl="0">
              <a:spcBef>
                <a:spcPct val="0"/>
              </a:spcBef>
            </a:pPr>
            <a:r>
              <a:rPr lang="ru" b="0" i="0" u="none">
                <a:latin typeface="Calibri" charset="0"/>
              </a:rPr>
              <a:t>Предлагаемая добавленная стоимость: убрать боль (болеутоляющее), или витамин, или потребительский товар. </a:t>
            </a:r>
          </a:p>
          <a:p>
            <a:pPr algn="l" rtl="0">
              <a:spcBef>
                <a:spcPct val="0"/>
              </a:spcBef>
            </a:pPr>
            <a:r>
              <a:rPr lang="ru" b="0" i="0" u="none">
                <a:latin typeface="Calibri" charset="0"/>
              </a:rPr>
              <a:t>На бизнес-рынках – доходы, расходы или риски. На потребительских рынках – радость от покупки/удовлетворенность от покупки. (</a:t>
            </a:r>
            <a:r>
              <a:rPr lang="ru" b="0" i="1" u="none">
                <a:latin typeface="Calibri" charset="0"/>
              </a:rPr>
              <a:t>customer delight</a:t>
            </a:r>
            <a:r>
              <a:rPr lang="ru" b="0" i="0" u="none">
                <a:latin typeface="Calibri" charset="0"/>
              </a:rPr>
              <a:t>)</a:t>
            </a: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charset="0"/>
                <a:ea typeface="ＭＳ Ｐゴシック" charset="0"/>
                <a:cs typeface="ＭＳ Ｐゴシック" charset="0"/>
              </a:defRPr>
            </a:lvl1pPr>
            <a:lvl2pPr marL="742950" indent="-285750">
              <a:defRPr>
                <a:solidFill>
                  <a:schemeClr val="tx1"/>
                </a:solidFill>
                <a:latin typeface="Perpetua" charset="0"/>
                <a:ea typeface="ＭＳ Ｐゴシック" charset="0"/>
              </a:defRPr>
            </a:lvl2pPr>
            <a:lvl3pPr marL="1143000" indent="-228600">
              <a:defRPr>
                <a:solidFill>
                  <a:schemeClr val="tx1"/>
                </a:solidFill>
                <a:latin typeface="Perpetua" charset="0"/>
                <a:ea typeface="ＭＳ Ｐゴシック" charset="0"/>
              </a:defRPr>
            </a:lvl3pPr>
            <a:lvl4pPr marL="1600200" indent="-228600">
              <a:defRPr>
                <a:solidFill>
                  <a:schemeClr val="tx1"/>
                </a:solidFill>
                <a:latin typeface="Perpetua" charset="0"/>
                <a:ea typeface="ＭＳ Ｐゴシック" charset="0"/>
              </a:defRPr>
            </a:lvl4pPr>
            <a:lvl5pPr marL="2057400" indent="-228600">
              <a:defRPr>
                <a:solidFill>
                  <a:schemeClr val="tx1"/>
                </a:solidFill>
                <a:latin typeface="Perpetua" charset="0"/>
                <a:ea typeface="ＭＳ Ｐゴシック" charset="0"/>
              </a:defRPr>
            </a:lvl5pPr>
            <a:lvl6pPr marL="2514600" indent="-228600" fontAlgn="base">
              <a:spcBef>
                <a:spcPct val="0"/>
              </a:spcBef>
              <a:spcAft>
                <a:spcPct val="0"/>
              </a:spcAft>
              <a:defRPr>
                <a:solidFill>
                  <a:schemeClr val="tx1"/>
                </a:solidFill>
                <a:latin typeface="Perpetua" charset="0"/>
                <a:ea typeface="ＭＳ Ｐゴシック" charset="0"/>
              </a:defRPr>
            </a:lvl6pPr>
            <a:lvl7pPr marL="2971800" indent="-228600" fontAlgn="base">
              <a:spcBef>
                <a:spcPct val="0"/>
              </a:spcBef>
              <a:spcAft>
                <a:spcPct val="0"/>
              </a:spcAft>
              <a:defRPr>
                <a:solidFill>
                  <a:schemeClr val="tx1"/>
                </a:solidFill>
                <a:latin typeface="Perpetua" charset="0"/>
                <a:ea typeface="ＭＳ Ｐゴシック" charset="0"/>
              </a:defRPr>
            </a:lvl7pPr>
            <a:lvl8pPr marL="3429000" indent="-228600" fontAlgn="base">
              <a:spcBef>
                <a:spcPct val="0"/>
              </a:spcBef>
              <a:spcAft>
                <a:spcPct val="0"/>
              </a:spcAft>
              <a:defRPr>
                <a:solidFill>
                  <a:schemeClr val="tx1"/>
                </a:solidFill>
                <a:latin typeface="Perpetua" charset="0"/>
                <a:ea typeface="ＭＳ Ｐゴシック" charset="0"/>
              </a:defRPr>
            </a:lvl8pPr>
            <a:lvl9pPr marL="3886200" indent="-228600" fontAlgn="base">
              <a:spcBef>
                <a:spcPct val="0"/>
              </a:spcBef>
              <a:spcAft>
                <a:spcPct val="0"/>
              </a:spcAft>
              <a:defRPr>
                <a:solidFill>
                  <a:schemeClr val="tx1"/>
                </a:solidFill>
                <a:latin typeface="Perpetua" charset="0"/>
                <a:ea typeface="ＭＳ Ｐゴシック" charset="0"/>
              </a:defRPr>
            </a:lvl9pPr>
          </a:lstStyle>
          <a:p>
            <a:pPr algn="l" rtl="0" fontAlgn="base">
              <a:spcBef>
                <a:spcPct val="0"/>
              </a:spcBef>
              <a:spcAft>
                <a:spcPct val="0"/>
              </a:spcAft>
            </a:pPr>
            <a:fld id="{34DF4400-EB42-3946-A323-3BB847F2E51D}" type="slidenum">
              <a:rPr>
                <a:latin typeface="Calibri" charset="0"/>
              </a:rPr>
              <a:pPr algn="l" rtl="0" fontAlgn="base">
                <a:spcBef>
                  <a:spcPct val="0"/>
                </a:spcBef>
                <a:spcAft>
                  <a:spcPct val="0"/>
                </a:spcAft>
              </a:pPr>
              <a:t>80</a:t>
            </a:fld>
            <a:endParaRPr lang="ru">
              <a:latin typeface="Calibri" charset="0"/>
            </a:endParaRPr>
          </a:p>
        </p:txBody>
      </p:sp>
    </p:spTree>
    <p:extLst>
      <p:ext uri="{BB962C8B-B14F-4D97-AF65-F5344CB8AC3E}">
        <p14:creationId xmlns:p14="http://schemas.microsoft.com/office/powerpoint/2010/main" val="6048227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spcBef>
                <a:spcPct val="0"/>
              </a:spcBef>
            </a:pPr>
            <a:r>
              <a:rPr lang="ru" b="0" i="0" u="none">
                <a:latin typeface="Calibri" charset="0"/>
              </a:rPr>
              <a:t>Профиль клиента: у selver – Малле, у Äripäev – Рикс</a:t>
            </a:r>
          </a:p>
          <a:p>
            <a:pPr algn="l" rtl="0">
              <a:spcBef>
                <a:spcPct val="0"/>
              </a:spcBef>
            </a:pPr>
            <a:r>
              <a:rPr lang="ru" b="0" i="0" u="none">
                <a:latin typeface="Calibri" charset="0"/>
              </a:rPr>
              <a:t>Предлагаемая добавленная стоимость: убрать боль (болеутоляющее), или витамин, или потребительский товар. </a:t>
            </a:r>
          </a:p>
          <a:p>
            <a:pPr algn="l" rtl="0">
              <a:spcBef>
                <a:spcPct val="0"/>
              </a:spcBef>
            </a:pPr>
            <a:r>
              <a:rPr lang="ru" b="0" i="0" u="none">
                <a:latin typeface="Calibri" charset="0"/>
              </a:rPr>
              <a:t>На бизнес-рынках – доходы, расходы или риски. На потребительских рынках – радость от покупки/удовлетворенность от покупки. (</a:t>
            </a:r>
            <a:r>
              <a:rPr lang="ru" b="0" i="1" u="none">
                <a:latin typeface="Calibri" charset="0"/>
              </a:rPr>
              <a:t>customer delight</a:t>
            </a:r>
            <a:r>
              <a:rPr lang="ru" b="0" i="0" u="none">
                <a:latin typeface="Calibri" charset="0"/>
              </a:rPr>
              <a:t>)</a:t>
            </a: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charset="0"/>
                <a:ea typeface="ＭＳ Ｐゴシック" charset="0"/>
                <a:cs typeface="ＭＳ Ｐゴシック" charset="0"/>
              </a:defRPr>
            </a:lvl1pPr>
            <a:lvl2pPr marL="742950" indent="-285750">
              <a:defRPr>
                <a:solidFill>
                  <a:schemeClr val="tx1"/>
                </a:solidFill>
                <a:latin typeface="Perpetua" charset="0"/>
                <a:ea typeface="ＭＳ Ｐゴシック" charset="0"/>
              </a:defRPr>
            </a:lvl2pPr>
            <a:lvl3pPr marL="1143000" indent="-228600">
              <a:defRPr>
                <a:solidFill>
                  <a:schemeClr val="tx1"/>
                </a:solidFill>
                <a:latin typeface="Perpetua" charset="0"/>
                <a:ea typeface="ＭＳ Ｐゴシック" charset="0"/>
              </a:defRPr>
            </a:lvl3pPr>
            <a:lvl4pPr marL="1600200" indent="-228600">
              <a:defRPr>
                <a:solidFill>
                  <a:schemeClr val="tx1"/>
                </a:solidFill>
                <a:latin typeface="Perpetua" charset="0"/>
                <a:ea typeface="ＭＳ Ｐゴシック" charset="0"/>
              </a:defRPr>
            </a:lvl4pPr>
            <a:lvl5pPr marL="2057400" indent="-228600">
              <a:defRPr>
                <a:solidFill>
                  <a:schemeClr val="tx1"/>
                </a:solidFill>
                <a:latin typeface="Perpetua" charset="0"/>
                <a:ea typeface="ＭＳ Ｐゴシック" charset="0"/>
              </a:defRPr>
            </a:lvl5pPr>
            <a:lvl6pPr marL="2514600" indent="-228600" fontAlgn="base">
              <a:spcBef>
                <a:spcPct val="0"/>
              </a:spcBef>
              <a:spcAft>
                <a:spcPct val="0"/>
              </a:spcAft>
              <a:defRPr>
                <a:solidFill>
                  <a:schemeClr val="tx1"/>
                </a:solidFill>
                <a:latin typeface="Perpetua" charset="0"/>
                <a:ea typeface="ＭＳ Ｐゴシック" charset="0"/>
              </a:defRPr>
            </a:lvl6pPr>
            <a:lvl7pPr marL="2971800" indent="-228600" fontAlgn="base">
              <a:spcBef>
                <a:spcPct val="0"/>
              </a:spcBef>
              <a:spcAft>
                <a:spcPct val="0"/>
              </a:spcAft>
              <a:defRPr>
                <a:solidFill>
                  <a:schemeClr val="tx1"/>
                </a:solidFill>
                <a:latin typeface="Perpetua" charset="0"/>
                <a:ea typeface="ＭＳ Ｐゴシック" charset="0"/>
              </a:defRPr>
            </a:lvl7pPr>
            <a:lvl8pPr marL="3429000" indent="-228600" fontAlgn="base">
              <a:spcBef>
                <a:spcPct val="0"/>
              </a:spcBef>
              <a:spcAft>
                <a:spcPct val="0"/>
              </a:spcAft>
              <a:defRPr>
                <a:solidFill>
                  <a:schemeClr val="tx1"/>
                </a:solidFill>
                <a:latin typeface="Perpetua" charset="0"/>
                <a:ea typeface="ＭＳ Ｐゴシック" charset="0"/>
              </a:defRPr>
            </a:lvl8pPr>
            <a:lvl9pPr marL="3886200" indent="-228600" fontAlgn="base">
              <a:spcBef>
                <a:spcPct val="0"/>
              </a:spcBef>
              <a:spcAft>
                <a:spcPct val="0"/>
              </a:spcAft>
              <a:defRPr>
                <a:solidFill>
                  <a:schemeClr val="tx1"/>
                </a:solidFill>
                <a:latin typeface="Perpetua" charset="0"/>
                <a:ea typeface="ＭＳ Ｐゴシック" charset="0"/>
              </a:defRPr>
            </a:lvl9pPr>
          </a:lstStyle>
          <a:p>
            <a:pPr algn="l" rtl="0" fontAlgn="base">
              <a:spcBef>
                <a:spcPct val="0"/>
              </a:spcBef>
              <a:spcAft>
                <a:spcPct val="0"/>
              </a:spcAft>
            </a:pPr>
            <a:fld id="{34DF4400-EB42-3946-A323-3BB847F2E51D}" type="slidenum">
              <a:rPr>
                <a:latin typeface="Calibri" charset="0"/>
              </a:rPr>
              <a:pPr algn="l" rtl="0" fontAlgn="base">
                <a:spcBef>
                  <a:spcPct val="0"/>
                </a:spcBef>
                <a:spcAft>
                  <a:spcPct val="0"/>
                </a:spcAft>
              </a:pPr>
              <a:t>81</a:t>
            </a:fld>
            <a:endParaRPr lang="ru">
              <a:latin typeface="Calibri" charset="0"/>
            </a:endParaRPr>
          </a:p>
        </p:txBody>
      </p:sp>
    </p:spTree>
    <p:extLst>
      <p:ext uri="{BB962C8B-B14F-4D97-AF65-F5344CB8AC3E}">
        <p14:creationId xmlns:p14="http://schemas.microsoft.com/office/powerpoint/2010/main" val="1449243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r>
              <a:rPr lang="ru" b="0" i="0" u="none">
                <a:latin typeface="Calibri" charset="0"/>
              </a:rPr>
              <a:t>Eesti Pagar</a:t>
            </a:r>
          </a:p>
          <a:p>
            <a:pPr algn="l" rtl="0"/>
            <a:r>
              <a:rPr lang="ru" b="0" i="0" u="none">
                <a:latin typeface="Calibri" charset="0"/>
              </a:rPr>
              <a:t>HoReCa – сектор Гостиницы-Рестораны-Кафе (отдельно, потому что закупают сами)</a:t>
            </a:r>
            <a:endParaRPr lang="ru" dirty="0" smtClean="0">
              <a:latin typeface="Calibri" charset="0"/>
            </a:endParaRPr>
          </a:p>
          <a:p>
            <a:pPr algn="l" rtl="0"/>
            <a:r>
              <a:rPr lang="ru" b="0" i="0" u="none">
                <a:latin typeface="Calibri" charset="0"/>
              </a:rPr>
              <a:t>Разумная стоимость: никогда не дешевле и не дороже</a:t>
            </a:r>
          </a:p>
          <a:p>
            <a:pPr algn="l" rtl="0"/>
            <a:r>
              <a:rPr lang="ru" b="0" i="0" u="none">
                <a:latin typeface="Calibri" charset="0"/>
              </a:rPr>
              <a:t>Учитывает традиции: т.е. упаковка, известные (и надежные) торговые знаки, темный хлеб, изделия из цельных злаков и т.п.</a:t>
            </a:r>
          </a:p>
          <a:p>
            <a:pPr algn="l" rtl="0"/>
            <a:r>
              <a:rPr lang="ru" b="0" i="0" u="none">
                <a:latin typeface="Calibri" charset="0"/>
              </a:rPr>
              <a:t>Тэг Потребитель. Упрощение: в разрезанном виде, меньшие количества, замороженные изделия просто готовить</a:t>
            </a:r>
            <a:endParaRPr lang="ru" dirty="0">
              <a:latin typeface="Calibri" charset="0"/>
            </a:endParaRP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defRPr sz="1200">
                <a:solidFill>
                  <a:schemeClr val="tx1"/>
                </a:solidFill>
                <a:latin typeface="Calibri" charset="0"/>
                <a:ea typeface="ＭＳ Ｐゴシック" charset="0"/>
              </a:defRPr>
            </a:lvl1pPr>
            <a:lvl2pPr marL="736600" indent="-282575" defTabSz="946150">
              <a:defRPr sz="1200">
                <a:solidFill>
                  <a:schemeClr val="tx1"/>
                </a:solidFill>
                <a:latin typeface="Calibri" charset="0"/>
                <a:ea typeface="ＭＳ Ｐゴシック" charset="0"/>
              </a:defRPr>
            </a:lvl2pPr>
            <a:lvl3pPr marL="1133475" indent="-225425" defTabSz="946150">
              <a:defRPr sz="1200">
                <a:solidFill>
                  <a:schemeClr val="tx1"/>
                </a:solidFill>
                <a:latin typeface="Calibri" charset="0"/>
                <a:ea typeface="ＭＳ Ｐゴシック" charset="0"/>
              </a:defRPr>
            </a:lvl3pPr>
            <a:lvl4pPr marL="1587500" indent="-225425" defTabSz="946150">
              <a:defRPr sz="1200">
                <a:solidFill>
                  <a:schemeClr val="tx1"/>
                </a:solidFill>
                <a:latin typeface="Calibri" charset="0"/>
                <a:ea typeface="ＭＳ Ｐゴシック" charset="0"/>
              </a:defRPr>
            </a:lvl4pPr>
            <a:lvl5pPr marL="2039938" indent="-225425" defTabSz="946150">
              <a:defRPr sz="1200">
                <a:solidFill>
                  <a:schemeClr val="tx1"/>
                </a:solidFill>
                <a:latin typeface="Calibri" charset="0"/>
                <a:ea typeface="ＭＳ Ｐゴシック" charset="0"/>
              </a:defRPr>
            </a:lvl5pPr>
            <a:lvl6pPr marL="2497138" indent="-225425" defTabSz="946150" eaLnBrk="0" fontAlgn="base" hangingPunct="0">
              <a:spcBef>
                <a:spcPct val="30000"/>
              </a:spcBef>
              <a:spcAft>
                <a:spcPct val="0"/>
              </a:spcAft>
              <a:defRPr sz="1200">
                <a:solidFill>
                  <a:schemeClr val="tx1"/>
                </a:solidFill>
                <a:latin typeface="Calibri" charset="0"/>
                <a:ea typeface="ＭＳ Ｐゴシック" charset="0"/>
              </a:defRPr>
            </a:lvl6pPr>
            <a:lvl7pPr marL="2954338" indent="-225425" defTabSz="946150" eaLnBrk="0" fontAlgn="base" hangingPunct="0">
              <a:spcBef>
                <a:spcPct val="30000"/>
              </a:spcBef>
              <a:spcAft>
                <a:spcPct val="0"/>
              </a:spcAft>
              <a:defRPr sz="1200">
                <a:solidFill>
                  <a:schemeClr val="tx1"/>
                </a:solidFill>
                <a:latin typeface="Calibri" charset="0"/>
                <a:ea typeface="ＭＳ Ｐゴシック" charset="0"/>
              </a:defRPr>
            </a:lvl7pPr>
            <a:lvl8pPr marL="3411538" indent="-225425" defTabSz="946150" eaLnBrk="0" fontAlgn="base" hangingPunct="0">
              <a:spcBef>
                <a:spcPct val="30000"/>
              </a:spcBef>
              <a:spcAft>
                <a:spcPct val="0"/>
              </a:spcAft>
              <a:defRPr sz="1200">
                <a:solidFill>
                  <a:schemeClr val="tx1"/>
                </a:solidFill>
                <a:latin typeface="Calibri" charset="0"/>
                <a:ea typeface="ＭＳ Ｐゴシック" charset="0"/>
              </a:defRPr>
            </a:lvl8pPr>
            <a:lvl9pPr marL="3868738" indent="-225425" defTabSz="946150" eaLnBrk="0" fontAlgn="base" hangingPunct="0">
              <a:spcBef>
                <a:spcPct val="30000"/>
              </a:spcBef>
              <a:spcAft>
                <a:spcPct val="0"/>
              </a:spcAft>
              <a:defRPr sz="1200">
                <a:solidFill>
                  <a:schemeClr val="tx1"/>
                </a:solidFill>
                <a:latin typeface="Calibri" charset="0"/>
                <a:ea typeface="ＭＳ Ｐゴシック" charset="0"/>
              </a:defRPr>
            </a:lvl9pPr>
          </a:lstStyle>
          <a:p>
            <a:pPr algn="l" rtl="0"/>
            <a:fld id="{2E439FED-841D-E647-A1DA-330F66AF656A}" type="slidenum">
              <a:rPr/>
              <a:pPr algn="l" rtl="0"/>
              <a:t>83</a:t>
            </a:fld>
            <a:endParaRPr lang="ru"/>
          </a:p>
        </p:txBody>
      </p:sp>
    </p:spTree>
    <p:extLst>
      <p:ext uri="{BB962C8B-B14F-4D97-AF65-F5344CB8AC3E}">
        <p14:creationId xmlns:p14="http://schemas.microsoft.com/office/powerpoint/2010/main" val="22707661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r>
              <a:rPr lang="ru" b="0" i="0" u="none"/>
              <a:t>Boost Juice Bars</a:t>
            </a:r>
          </a:p>
          <a:p>
            <a:pPr algn="l" rtl="0"/>
            <a:r>
              <a:rPr lang="ru" b="0" i="0" u="none"/>
              <a:t>Изделие похоже на смузи, из свежих фруктов и овощей</a:t>
            </a:r>
          </a:p>
          <a:p>
            <a:pPr algn="l" rtl="0"/>
            <a:r>
              <a:rPr lang="ru" b="0" i="0" u="none"/>
              <a:t>Изделие – в закрытом крышкой стаканчике, можно потреблять на ходу и не испачкаться (через соломинку)</a:t>
            </a:r>
          </a:p>
          <a:p>
            <a:pPr algn="l" rtl="0"/>
            <a:r>
              <a:rPr lang="ru" b="0" i="0" u="none"/>
              <a:t>В больших торговых центрах, у которых легко парковаться/подъехать на машине</a:t>
            </a:r>
            <a:endParaRPr lang="ru" altLang="et-EE" dirty="0" smtClean="0"/>
          </a:p>
          <a:p>
            <a:endParaRPr lang="ru" altLang="et-EE" dirty="0" smtClean="0"/>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6150">
              <a:spcBef>
                <a:spcPct val="30000"/>
              </a:spcBef>
              <a:defRPr sz="1200">
                <a:solidFill>
                  <a:schemeClr val="tx1"/>
                </a:solidFill>
                <a:latin typeface="Calibri" panose="020F0502020204030204" pitchFamily="34" charset="0"/>
              </a:defRPr>
            </a:lvl1pPr>
            <a:lvl2pPr marL="736600" indent="-282575" defTabSz="946150">
              <a:spcBef>
                <a:spcPct val="30000"/>
              </a:spcBef>
              <a:defRPr sz="1200">
                <a:solidFill>
                  <a:schemeClr val="tx1"/>
                </a:solidFill>
                <a:latin typeface="Calibri" panose="020F0502020204030204" pitchFamily="34" charset="0"/>
              </a:defRPr>
            </a:lvl2pPr>
            <a:lvl3pPr marL="1133475" indent="-225425" defTabSz="946150">
              <a:spcBef>
                <a:spcPct val="30000"/>
              </a:spcBef>
              <a:defRPr sz="1200">
                <a:solidFill>
                  <a:schemeClr val="tx1"/>
                </a:solidFill>
                <a:latin typeface="Calibri" panose="020F0502020204030204" pitchFamily="34" charset="0"/>
              </a:defRPr>
            </a:lvl3pPr>
            <a:lvl4pPr marL="1587500" indent="-225425" defTabSz="946150">
              <a:spcBef>
                <a:spcPct val="30000"/>
              </a:spcBef>
              <a:defRPr sz="1200">
                <a:solidFill>
                  <a:schemeClr val="tx1"/>
                </a:solidFill>
                <a:latin typeface="Calibri" panose="020F0502020204030204" pitchFamily="34" charset="0"/>
              </a:defRPr>
            </a:lvl4pPr>
            <a:lvl5pPr marL="2039938" indent="-225425" defTabSz="946150">
              <a:spcBef>
                <a:spcPct val="30000"/>
              </a:spcBef>
              <a:defRPr sz="1200">
                <a:solidFill>
                  <a:schemeClr val="tx1"/>
                </a:solidFill>
                <a:latin typeface="Calibri" panose="020F0502020204030204" pitchFamily="34" charset="0"/>
              </a:defRPr>
            </a:lvl5pPr>
            <a:lvl6pPr marL="2497138" indent="-225425" defTabSz="946150" eaLnBrk="0" fontAlgn="base" hangingPunct="0">
              <a:spcBef>
                <a:spcPct val="30000"/>
              </a:spcBef>
              <a:spcAft>
                <a:spcPct val="0"/>
              </a:spcAft>
              <a:defRPr sz="1200">
                <a:solidFill>
                  <a:schemeClr val="tx1"/>
                </a:solidFill>
                <a:latin typeface="Calibri" panose="020F0502020204030204" pitchFamily="34" charset="0"/>
              </a:defRPr>
            </a:lvl6pPr>
            <a:lvl7pPr marL="2954338" indent="-225425" defTabSz="946150" eaLnBrk="0" fontAlgn="base" hangingPunct="0">
              <a:spcBef>
                <a:spcPct val="30000"/>
              </a:spcBef>
              <a:spcAft>
                <a:spcPct val="0"/>
              </a:spcAft>
              <a:defRPr sz="1200">
                <a:solidFill>
                  <a:schemeClr val="tx1"/>
                </a:solidFill>
                <a:latin typeface="Calibri" panose="020F0502020204030204" pitchFamily="34" charset="0"/>
              </a:defRPr>
            </a:lvl7pPr>
            <a:lvl8pPr marL="3411538" indent="-225425" defTabSz="946150" eaLnBrk="0" fontAlgn="base" hangingPunct="0">
              <a:spcBef>
                <a:spcPct val="30000"/>
              </a:spcBef>
              <a:spcAft>
                <a:spcPct val="0"/>
              </a:spcAft>
              <a:defRPr sz="1200">
                <a:solidFill>
                  <a:schemeClr val="tx1"/>
                </a:solidFill>
                <a:latin typeface="Calibri" panose="020F0502020204030204" pitchFamily="34" charset="0"/>
              </a:defRPr>
            </a:lvl8pPr>
            <a:lvl9pPr marL="3868738" indent="-225425" defTabSz="946150" eaLnBrk="0" fontAlgn="base" hangingPunct="0">
              <a:spcBef>
                <a:spcPct val="30000"/>
              </a:spcBef>
              <a:spcAft>
                <a:spcPct val="0"/>
              </a:spcAft>
              <a:defRPr sz="1200">
                <a:solidFill>
                  <a:schemeClr val="tx1"/>
                </a:solidFill>
                <a:latin typeface="Calibri" panose="020F0502020204030204" pitchFamily="34" charset="0"/>
              </a:defRPr>
            </a:lvl9pPr>
          </a:lstStyle>
          <a:p>
            <a:pPr algn="l" rtl="0">
              <a:spcBef>
                <a:spcPct val="0"/>
              </a:spcBef>
            </a:pPr>
            <a:fld id="{22DA7516-BE48-4213-966D-71C184F22BB9}" type="slidenum">
              <a:rPr/>
              <a:pPr algn="l" rtl="0">
                <a:spcBef>
                  <a:spcPct val="0"/>
                </a:spcBef>
              </a:pPr>
              <a:t>84</a:t>
            </a:fld>
            <a:endParaRPr lang="ru" altLang="et-EE"/>
          </a:p>
        </p:txBody>
      </p:sp>
    </p:spTree>
    <p:extLst>
      <p:ext uri="{BB962C8B-B14F-4D97-AF65-F5344CB8AC3E}">
        <p14:creationId xmlns:p14="http://schemas.microsoft.com/office/powerpoint/2010/main" val="25294152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Раздать канвасы с вопросами, раздаем также post-it и пустые канвасы. </a:t>
            </a:r>
          </a:p>
          <a:p>
            <a:pPr algn="l" rtl="0"/>
            <a:r>
              <a:rPr lang="ru" b="0" i="0" u="none"/>
              <a:t>Времени для самостоятельной работы может быть около получаса, преподаватель ходит и помогает. </a:t>
            </a:r>
          </a:p>
          <a:p>
            <a:endParaRPr lang="ru" baseline="0" dirty="0" smtClean="0"/>
          </a:p>
          <a:p>
            <a:pPr algn="l" rtl="0"/>
            <a:r>
              <a:rPr lang="ru" b="0" i="0" u="none"/>
              <a:t>Если не успеют сделать на месте, останется на начало второго дня.</a:t>
            </a:r>
          </a:p>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85</a:t>
            </a:fld>
            <a:endParaRPr lang="ru"/>
          </a:p>
        </p:txBody>
      </p:sp>
    </p:spTree>
    <p:extLst>
      <p:ext uri="{BB962C8B-B14F-4D97-AF65-F5344CB8AC3E}">
        <p14:creationId xmlns:p14="http://schemas.microsoft.com/office/powerpoint/2010/main" val="31896860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lgn="l" rtl="0"/>
              <a:t>87</a:t>
            </a:fld>
            <a:endParaRPr lang="ru"/>
          </a:p>
        </p:txBody>
      </p:sp>
    </p:spTree>
    <p:extLst>
      <p:ext uri="{BB962C8B-B14F-4D97-AF65-F5344CB8AC3E}">
        <p14:creationId xmlns:p14="http://schemas.microsoft.com/office/powerpoint/2010/main" val="3902429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ПРЕПОДАВАТЕЛЮ:</a:t>
            </a:r>
          </a:p>
          <a:p>
            <a:pPr algn="l" rtl="0"/>
            <a:r>
              <a:rPr lang="ru" b="0" i="0" u="none"/>
              <a:t>Оставить это в качестве добровольной домашней работы – но Вы должны сделать её самостоятельно </a:t>
            </a:r>
            <a:r>
              <a:rPr lang="ru" b="0" i="0" u="none">
                <a:sym typeface="Wingdings" panose="05000000000000000000" pitchFamily="2" charset="2"/>
              </a:rPr>
              <a:t> и отвечать честно  </a:t>
            </a:r>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t>10</a:t>
            </a:fld>
            <a:endParaRPr lang="ru"/>
          </a:p>
        </p:txBody>
      </p:sp>
    </p:spTree>
    <p:extLst>
      <p:ext uri="{BB962C8B-B14F-4D97-AF65-F5344CB8AC3E}">
        <p14:creationId xmlns:p14="http://schemas.microsoft.com/office/powerpoint/2010/main" val="2690931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dirty="0"/>
              <a:t>ПРЕПОДАВАТЕЛЮ:</a:t>
            </a:r>
          </a:p>
          <a:p>
            <a:pPr algn="l" rtl="0"/>
            <a:r>
              <a:rPr lang="ru" b="0" i="0" u="none" dirty="0" smtClean="0"/>
              <a:t>Оставить </a:t>
            </a:r>
            <a:r>
              <a:rPr lang="ru" b="0" i="0" u="none" dirty="0"/>
              <a:t>это в качестве домашней работы</a:t>
            </a:r>
            <a:r>
              <a:rPr lang="ru" b="0" i="0" u="none" dirty="0" smtClean="0"/>
              <a:t>.</a:t>
            </a:r>
          </a:p>
          <a:p>
            <a:pPr algn="l" rtl="0"/>
            <a:r>
              <a:rPr lang="et-EE" dirty="0" smtClean="0"/>
              <a:t>http://www.alpinabook.ru/upload/iblock/ed7/_bloqcvxvddqecf%20remwxnlfsrlegxcoge.pdf</a:t>
            </a:r>
            <a:endParaRPr lang="ru-RU" dirty="0" smtClean="0"/>
          </a:p>
          <a:p>
            <a:pPr algn="l" rtl="0"/>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t>11</a:t>
            </a:fld>
            <a:endParaRPr lang="ru"/>
          </a:p>
        </p:txBody>
      </p:sp>
    </p:spTree>
    <p:extLst>
      <p:ext uri="{BB962C8B-B14F-4D97-AF65-F5344CB8AC3E}">
        <p14:creationId xmlns:p14="http://schemas.microsoft.com/office/powerpoint/2010/main" val="888727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dirty="0"/>
              <a:t>Если нам не хватает каких-либо из этих навыков/качеств, то мы знаем, кого ещё взять, чтобы начать успешное дело</a:t>
            </a:r>
            <a:r>
              <a:rPr lang="ru" b="0" i="0" u="none" dirty="0" smtClean="0"/>
              <a:t>.</a:t>
            </a:r>
          </a:p>
          <a:p>
            <a:pPr algn="l" rtl="0"/>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t>12</a:t>
            </a:fld>
            <a:endParaRPr lang="ru"/>
          </a:p>
        </p:txBody>
      </p:sp>
    </p:spTree>
    <p:extLst>
      <p:ext uri="{BB962C8B-B14F-4D97-AF65-F5344CB8AC3E}">
        <p14:creationId xmlns:p14="http://schemas.microsoft.com/office/powerpoint/2010/main" val="397423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ru" b="0" i="0" u="none"/>
              <a:t>Творческий подход поможет сделать всё более интересным для себя и клиента, дольше сохранить энергию и положительный настрой.</a:t>
            </a:r>
          </a:p>
          <a:p>
            <a:pPr algn="l" rtl="0"/>
            <a:r>
              <a:rPr lang="ru" b="0" i="0" u="none"/>
              <a:t>Пример творческого подхода: История антикварных магазинов Маркуса Орловски (UK)</a:t>
            </a:r>
            <a:endParaRPr lang="ru" baseline="0" dirty="0" smtClean="0">
              <a:sym typeface="Wingdings" panose="05000000000000000000" pitchFamily="2" charset="2"/>
            </a:endParaRPr>
          </a:p>
          <a:p>
            <a:pPr algn="l" rtl="0"/>
            <a:r>
              <a:rPr lang="ru" b="0" i="0" u="none">
                <a:sym typeface="Wingdings" panose="05000000000000000000" pitchFamily="2" charset="2"/>
              </a:rPr>
              <a:t>Открыл магазин антикварной мебели, в течение 3 месяцев клиентов заходило много, но он ничего не продал , но как только купили первый стол, в тот же день возникло 10 желающих: где у вас тот стол? Маркус сказал: поймите, мы торгуем вещами. И больше таких нет, здесь редкие экземпляры. И понял, что в таком бизнесе людьми руководит страх остаться без редкой вещи. Он открыл второй магазин на другой стороне города и начал время от времени перемещать товар между этими двумя магазинами. Каждый раз когда кто-то спрашивал: где эта вещь? Он говорил, что её продали, но посмотрим,  может, есть в другом магазине (хотя знал, что эта вещь там есть). Оборот быстро вырос, через год у него было по всей Англии 14 магазинов, и он продал их все как сеть. </a:t>
            </a:r>
            <a:endParaRPr lang="ru" dirty="0" smtClean="0"/>
          </a:p>
          <a:p>
            <a:endParaRPr lang="ru" dirty="0"/>
          </a:p>
        </p:txBody>
      </p:sp>
      <p:sp>
        <p:nvSpPr>
          <p:cNvPr id="4" name="Slide Number Placeholder 3"/>
          <p:cNvSpPr>
            <a:spLocks noGrp="1"/>
          </p:cNvSpPr>
          <p:nvPr>
            <p:ph type="sldNum" sz="quarter" idx="10"/>
          </p:nvPr>
        </p:nvSpPr>
        <p:spPr/>
        <p:txBody>
          <a:bodyPr/>
          <a:lstStyle/>
          <a:p>
            <a:pPr algn="l" rtl="0"/>
            <a:fld id="{55585D58-1C49-4209-8E49-44FBD0C30FE0}" type="slidenum">
              <a:rPr/>
              <a:pPr/>
              <a:t>13</a:t>
            </a:fld>
            <a:endParaRPr lang="ru"/>
          </a:p>
        </p:txBody>
      </p:sp>
    </p:spTree>
    <p:extLst>
      <p:ext uri="{BB962C8B-B14F-4D97-AF65-F5344CB8AC3E}">
        <p14:creationId xmlns:p14="http://schemas.microsoft.com/office/powerpoint/2010/main" val="210214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t-EE" smtClean="0"/>
              <a:t>Click to edit Master title style</a:t>
            </a:r>
            <a:endParaRPr lang="et-E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t-EE" smtClean="0"/>
              <a:t>Click to edit Master subtitle style</a:t>
            </a:r>
            <a:endParaRPr lang="et-EE"/>
          </a:p>
        </p:txBody>
      </p:sp>
      <p:sp>
        <p:nvSpPr>
          <p:cNvPr id="4" name="Date Placeholder 3"/>
          <p:cNvSpPr>
            <a:spLocks noGrp="1"/>
          </p:cNvSpPr>
          <p:nvPr>
            <p:ph type="dt" sz="half" idx="10"/>
          </p:nvPr>
        </p:nvSpPr>
        <p:spPr/>
        <p:txBody>
          <a:bodyPr/>
          <a:lstStyle/>
          <a:p>
            <a:fld id="{7284FA78-B135-4350-AF5B-53E2A5E482CE}" type="datetime1">
              <a:rPr lang="et-EE" smtClean="0"/>
              <a:t>04.09.2019</a:t>
            </a:fld>
            <a:endParaRPr lang="et-EE"/>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err="1" smtClean="0"/>
              <a:t>Alustava</a:t>
            </a:r>
            <a:r>
              <a:rPr lang="en-US" dirty="0" smtClean="0"/>
              <a:t> </a:t>
            </a:r>
            <a:r>
              <a:rPr lang="en-US" dirty="0" err="1" smtClean="0"/>
              <a:t>ettevõtja</a:t>
            </a:r>
            <a:r>
              <a:rPr lang="en-US" dirty="0" smtClean="0"/>
              <a:t> </a:t>
            </a:r>
            <a:r>
              <a:rPr lang="en-US" dirty="0" err="1" smtClean="0"/>
              <a:t>baaskoolitus</a:t>
            </a:r>
            <a:r>
              <a:rPr lang="en-US" dirty="0" smtClean="0"/>
              <a:t> 201</a:t>
            </a:r>
            <a:r>
              <a:rPr lang="et-EE" dirty="0" smtClean="0"/>
              <a:t>6</a:t>
            </a:r>
            <a:endParaRPr lang="et-EE" dirty="0"/>
          </a:p>
        </p:txBody>
      </p:sp>
      <p:sp>
        <p:nvSpPr>
          <p:cNvPr id="6" name="Slide Number Placeholder 5"/>
          <p:cNvSpPr>
            <a:spLocks noGrp="1"/>
          </p:cNvSpPr>
          <p:nvPr>
            <p:ph type="sldNum" sz="quarter" idx="12"/>
          </p:nvPr>
        </p:nvSpPr>
        <p:spPr/>
        <p:txBody>
          <a:bodyPr/>
          <a:lstStyle/>
          <a:p>
            <a:fld id="{A45DCD47-EA8C-44D1-8CAA-AFD346EF99BF}" type="slidenum">
              <a:rPr lang="et-EE" smtClean="0"/>
              <a:pPr/>
              <a:t>‹#›</a:t>
            </a:fld>
            <a:endParaRPr lang="et-EE"/>
          </a:p>
        </p:txBody>
      </p:sp>
      <p:pic>
        <p:nvPicPr>
          <p:cNvPr id="1026" name="Picture 2" descr="C:\Users\Marikai\Downloads\eas_yhevarviline_logo_sinine.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4093" y="582598"/>
            <a:ext cx="2751237" cy="12622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bda\BDA Consulting\ADMIN\Logod\BDA_logo_1.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372200" y="76741"/>
            <a:ext cx="1461533" cy="19841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79912" y="617315"/>
            <a:ext cx="1872208" cy="1083493"/>
          </a:xfrm>
          <a:prstGeom prst="rect">
            <a:avLst/>
          </a:prstGeom>
        </p:spPr>
      </p:pic>
    </p:spTree>
    <p:extLst>
      <p:ext uri="{BB962C8B-B14F-4D97-AF65-F5344CB8AC3E}">
        <p14:creationId xmlns:p14="http://schemas.microsoft.com/office/powerpoint/2010/main" val="25898118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t-EE"/>
          </a:p>
        </p:txBody>
      </p:sp>
      <p:sp>
        <p:nvSpPr>
          <p:cNvPr id="4" name="Date Placeholder 3"/>
          <p:cNvSpPr>
            <a:spLocks noGrp="1"/>
          </p:cNvSpPr>
          <p:nvPr>
            <p:ph type="dt" sz="half" idx="10"/>
          </p:nvPr>
        </p:nvSpPr>
        <p:spPr/>
        <p:txBody>
          <a:bodyPr/>
          <a:lstStyle/>
          <a:p>
            <a:fld id="{95396AD0-740A-4539-ADD6-BA4230286891}" type="datetime1">
              <a:rPr lang="et-EE" smtClean="0"/>
              <a:t>04.09.2019</a:t>
            </a:fld>
            <a:endParaRPr lang="et-EE"/>
          </a:p>
        </p:txBody>
      </p:sp>
      <p:sp>
        <p:nvSpPr>
          <p:cNvPr id="5" name="Footer Placeholder 4"/>
          <p:cNvSpPr>
            <a:spLocks noGrp="1"/>
          </p:cNvSpPr>
          <p:nvPr>
            <p:ph type="ftr" sz="quarter" idx="11"/>
          </p:nvPr>
        </p:nvSpPr>
        <p:spPr/>
        <p:txBody>
          <a:bodyPr/>
          <a:lstStyle/>
          <a:p>
            <a:r>
              <a:rPr lang="et-EE" dirty="0" smtClean="0"/>
              <a:t>Alustava ettevõtja baaskoolitus 2016</a:t>
            </a:r>
            <a:endParaRPr lang="et-EE" dirty="0"/>
          </a:p>
        </p:txBody>
      </p:sp>
      <p:sp>
        <p:nvSpPr>
          <p:cNvPr id="6" name="Slide Number Placeholder 5"/>
          <p:cNvSpPr>
            <a:spLocks noGrp="1"/>
          </p:cNvSpPr>
          <p:nvPr>
            <p:ph type="sldNum" sz="quarter" idx="12"/>
          </p:nvPr>
        </p:nvSpPr>
        <p:spPr/>
        <p:txBody>
          <a:bodyPr/>
          <a:lstStyle/>
          <a:p>
            <a:fld id="{A45DCD47-EA8C-44D1-8CAA-AFD346EF99BF}" type="slidenum">
              <a:rPr lang="et-EE" smtClean="0"/>
              <a:pPr/>
              <a:t>‹#›</a:t>
            </a:fld>
            <a:endParaRPr lang="et-EE"/>
          </a:p>
        </p:txBody>
      </p:sp>
    </p:spTree>
    <p:extLst>
      <p:ext uri="{BB962C8B-B14F-4D97-AF65-F5344CB8AC3E}">
        <p14:creationId xmlns:p14="http://schemas.microsoft.com/office/powerpoint/2010/main" val="293130981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t-EE" smtClean="0"/>
              <a:t>Click to edit Master title style</a:t>
            </a:r>
            <a:endParaRPr lang="et-E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t-EE"/>
          </a:p>
        </p:txBody>
      </p:sp>
      <p:sp>
        <p:nvSpPr>
          <p:cNvPr id="4" name="Date Placeholder 3"/>
          <p:cNvSpPr>
            <a:spLocks noGrp="1"/>
          </p:cNvSpPr>
          <p:nvPr>
            <p:ph type="dt" sz="half" idx="10"/>
          </p:nvPr>
        </p:nvSpPr>
        <p:spPr/>
        <p:txBody>
          <a:bodyPr/>
          <a:lstStyle/>
          <a:p>
            <a:fld id="{3961313F-B165-41DD-B384-FBDEC4D24005}" type="datetime1">
              <a:rPr lang="et-EE" smtClean="0"/>
              <a:t>04.09.2019</a:t>
            </a:fld>
            <a:endParaRPr lang="et-EE"/>
          </a:p>
        </p:txBody>
      </p:sp>
      <p:sp>
        <p:nvSpPr>
          <p:cNvPr id="5" name="Footer Placeholder 4"/>
          <p:cNvSpPr>
            <a:spLocks noGrp="1"/>
          </p:cNvSpPr>
          <p:nvPr>
            <p:ph type="ftr" sz="quarter" idx="11"/>
          </p:nvPr>
        </p:nvSpPr>
        <p:spPr/>
        <p:txBody>
          <a:bodyPr/>
          <a:lstStyle/>
          <a:p>
            <a:r>
              <a:rPr lang="et-EE" dirty="0" smtClean="0"/>
              <a:t>Alustava ettevõtja baaskoolitus 2016</a:t>
            </a:r>
            <a:endParaRPr lang="et-EE" dirty="0"/>
          </a:p>
        </p:txBody>
      </p:sp>
      <p:sp>
        <p:nvSpPr>
          <p:cNvPr id="6" name="Slide Number Placeholder 5"/>
          <p:cNvSpPr>
            <a:spLocks noGrp="1"/>
          </p:cNvSpPr>
          <p:nvPr>
            <p:ph type="sldNum" sz="quarter" idx="12"/>
          </p:nvPr>
        </p:nvSpPr>
        <p:spPr/>
        <p:txBody>
          <a:bodyPr/>
          <a:lstStyle/>
          <a:p>
            <a:fld id="{A45DCD47-EA8C-44D1-8CAA-AFD346EF99BF}" type="slidenum">
              <a:rPr lang="et-EE" smtClean="0"/>
              <a:pPr/>
              <a:t>‹#›</a:t>
            </a:fld>
            <a:endParaRPr lang="et-EE"/>
          </a:p>
        </p:txBody>
      </p:sp>
    </p:spTree>
    <p:extLst>
      <p:ext uri="{BB962C8B-B14F-4D97-AF65-F5344CB8AC3E}">
        <p14:creationId xmlns:p14="http://schemas.microsoft.com/office/powerpoint/2010/main" val="11362094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t-EE"/>
          </a:p>
        </p:txBody>
      </p:sp>
      <p:sp>
        <p:nvSpPr>
          <p:cNvPr id="3" name="Content Placeholder 2"/>
          <p:cNvSpPr>
            <a:spLocks noGrp="1"/>
          </p:cNvSpPr>
          <p:nvPr>
            <p:ph idx="1"/>
          </p:nvPr>
        </p:nvSpPr>
        <p:spPr/>
        <p:txBody>
          <a:body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t-EE" dirty="0"/>
          </a:p>
        </p:txBody>
      </p:sp>
      <p:sp>
        <p:nvSpPr>
          <p:cNvPr id="4" name="Date Placeholder 3"/>
          <p:cNvSpPr>
            <a:spLocks noGrp="1"/>
          </p:cNvSpPr>
          <p:nvPr>
            <p:ph type="dt" sz="half" idx="10"/>
          </p:nvPr>
        </p:nvSpPr>
        <p:spPr/>
        <p:txBody>
          <a:bodyPr/>
          <a:lstStyle/>
          <a:p>
            <a:fld id="{AEFD812E-F4D0-4A77-AA50-343AE03AA27E}" type="datetime1">
              <a:rPr lang="et-EE" smtClean="0"/>
              <a:t>04.09.2019</a:t>
            </a:fld>
            <a:endParaRPr lang="et-EE"/>
          </a:p>
        </p:txBody>
      </p:sp>
      <p:sp>
        <p:nvSpPr>
          <p:cNvPr id="5" name="Footer Placeholder 4"/>
          <p:cNvSpPr>
            <a:spLocks noGrp="1"/>
          </p:cNvSpPr>
          <p:nvPr>
            <p:ph type="ftr" sz="quarter" idx="11"/>
          </p:nvPr>
        </p:nvSpPr>
        <p:spPr/>
        <p:txBody>
          <a:bodyPr/>
          <a:lstStyle>
            <a:lvl1pPr>
              <a:defRPr>
                <a:solidFill>
                  <a:schemeClr val="bg1">
                    <a:lumMod val="50000"/>
                  </a:schemeClr>
                </a:solidFill>
              </a:defRPr>
            </a:lvl1pPr>
          </a:lstStyle>
          <a:p>
            <a:r>
              <a:rPr lang="et-EE" dirty="0" smtClean="0"/>
              <a:t>Alustava ettevõtja baaskoolitus 2016</a:t>
            </a:r>
            <a:endParaRPr lang="et-EE" dirty="0"/>
          </a:p>
        </p:txBody>
      </p:sp>
      <p:sp>
        <p:nvSpPr>
          <p:cNvPr id="6" name="Slide Number Placeholder 5"/>
          <p:cNvSpPr>
            <a:spLocks noGrp="1"/>
          </p:cNvSpPr>
          <p:nvPr>
            <p:ph type="sldNum" sz="quarter" idx="12"/>
          </p:nvPr>
        </p:nvSpPr>
        <p:spPr/>
        <p:txBody>
          <a:bodyPr/>
          <a:lstStyle/>
          <a:p>
            <a:fld id="{A45DCD47-EA8C-44D1-8CAA-AFD346EF99BF}" type="slidenum">
              <a:rPr lang="et-EE" smtClean="0"/>
              <a:pPr/>
              <a:t>‹#›</a:t>
            </a:fld>
            <a:endParaRPr lang="et-EE"/>
          </a:p>
        </p:txBody>
      </p:sp>
    </p:spTree>
    <p:extLst>
      <p:ext uri="{BB962C8B-B14F-4D97-AF65-F5344CB8AC3E}">
        <p14:creationId xmlns:p14="http://schemas.microsoft.com/office/powerpoint/2010/main" val="11279383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t-EE" smtClean="0"/>
              <a:t>Click to edit Master title style</a:t>
            </a:r>
            <a:endParaRPr lang="et-E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Click to edit Master text styles</a:t>
            </a:r>
          </a:p>
        </p:txBody>
      </p:sp>
      <p:sp>
        <p:nvSpPr>
          <p:cNvPr id="4" name="Date Placeholder 3"/>
          <p:cNvSpPr>
            <a:spLocks noGrp="1"/>
          </p:cNvSpPr>
          <p:nvPr>
            <p:ph type="dt" sz="half" idx="10"/>
          </p:nvPr>
        </p:nvSpPr>
        <p:spPr/>
        <p:txBody>
          <a:bodyPr/>
          <a:lstStyle/>
          <a:p>
            <a:fld id="{5D8B6A19-C9ED-47D3-8D06-6FD07D2D4629}" type="datetime1">
              <a:rPr lang="et-EE" smtClean="0"/>
              <a:t>04.09.2019</a:t>
            </a:fld>
            <a:endParaRPr lang="et-EE"/>
          </a:p>
        </p:txBody>
      </p:sp>
      <p:sp>
        <p:nvSpPr>
          <p:cNvPr id="5" name="Footer Placeholder 4"/>
          <p:cNvSpPr>
            <a:spLocks noGrp="1"/>
          </p:cNvSpPr>
          <p:nvPr>
            <p:ph type="ftr" sz="quarter" idx="11"/>
          </p:nvPr>
        </p:nvSpPr>
        <p:spPr/>
        <p:txBody>
          <a:bodyPr/>
          <a:lstStyle/>
          <a:p>
            <a:r>
              <a:rPr lang="et-EE" dirty="0" smtClean="0"/>
              <a:t>Alustava ettevõtja baaskoolitus 2016</a:t>
            </a:r>
            <a:endParaRPr lang="et-EE" dirty="0"/>
          </a:p>
        </p:txBody>
      </p:sp>
      <p:sp>
        <p:nvSpPr>
          <p:cNvPr id="6" name="Slide Number Placeholder 5"/>
          <p:cNvSpPr>
            <a:spLocks noGrp="1"/>
          </p:cNvSpPr>
          <p:nvPr>
            <p:ph type="sldNum" sz="quarter" idx="12"/>
          </p:nvPr>
        </p:nvSpPr>
        <p:spPr/>
        <p:txBody>
          <a:bodyPr/>
          <a:lstStyle/>
          <a:p>
            <a:fld id="{A45DCD47-EA8C-44D1-8CAA-AFD346EF99BF}" type="slidenum">
              <a:rPr lang="et-EE" smtClean="0"/>
              <a:pPr/>
              <a:t>‹#›</a:t>
            </a:fld>
            <a:endParaRPr lang="et-EE"/>
          </a:p>
        </p:txBody>
      </p:sp>
    </p:spTree>
    <p:extLst>
      <p:ext uri="{BB962C8B-B14F-4D97-AF65-F5344CB8AC3E}">
        <p14:creationId xmlns:p14="http://schemas.microsoft.com/office/powerpoint/2010/main" val="17106952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t-E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t-E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t-EE"/>
          </a:p>
        </p:txBody>
      </p:sp>
      <p:sp>
        <p:nvSpPr>
          <p:cNvPr id="5" name="Date Placeholder 4"/>
          <p:cNvSpPr>
            <a:spLocks noGrp="1"/>
          </p:cNvSpPr>
          <p:nvPr>
            <p:ph type="dt" sz="half" idx="10"/>
          </p:nvPr>
        </p:nvSpPr>
        <p:spPr/>
        <p:txBody>
          <a:bodyPr/>
          <a:lstStyle/>
          <a:p>
            <a:fld id="{E3CDB84C-2ABA-40D3-8553-5E8B5F58AF43}" type="datetime1">
              <a:rPr lang="et-EE" smtClean="0"/>
              <a:t>04.09.2019</a:t>
            </a:fld>
            <a:endParaRPr lang="et-EE"/>
          </a:p>
        </p:txBody>
      </p:sp>
      <p:sp>
        <p:nvSpPr>
          <p:cNvPr id="6" name="Footer Placeholder 5"/>
          <p:cNvSpPr>
            <a:spLocks noGrp="1"/>
          </p:cNvSpPr>
          <p:nvPr>
            <p:ph type="ftr" sz="quarter" idx="11"/>
          </p:nvPr>
        </p:nvSpPr>
        <p:spPr/>
        <p:txBody>
          <a:bodyPr/>
          <a:lstStyle/>
          <a:p>
            <a:r>
              <a:rPr lang="et-EE" dirty="0" smtClean="0"/>
              <a:t>Alustava ettevõtja baaskoolitus 2016</a:t>
            </a:r>
            <a:endParaRPr lang="et-EE" dirty="0"/>
          </a:p>
        </p:txBody>
      </p:sp>
      <p:sp>
        <p:nvSpPr>
          <p:cNvPr id="7" name="Slide Number Placeholder 6"/>
          <p:cNvSpPr>
            <a:spLocks noGrp="1"/>
          </p:cNvSpPr>
          <p:nvPr>
            <p:ph type="sldNum" sz="quarter" idx="12"/>
          </p:nvPr>
        </p:nvSpPr>
        <p:spPr/>
        <p:txBody>
          <a:bodyPr/>
          <a:lstStyle/>
          <a:p>
            <a:fld id="{A45DCD47-EA8C-44D1-8CAA-AFD346EF99BF}" type="slidenum">
              <a:rPr lang="et-EE" smtClean="0"/>
              <a:pPr/>
              <a:t>‹#›</a:t>
            </a:fld>
            <a:endParaRPr lang="et-EE"/>
          </a:p>
        </p:txBody>
      </p:sp>
    </p:spTree>
    <p:extLst>
      <p:ext uri="{BB962C8B-B14F-4D97-AF65-F5344CB8AC3E}">
        <p14:creationId xmlns:p14="http://schemas.microsoft.com/office/powerpoint/2010/main" val="21466937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t-EE" smtClean="0"/>
              <a:t>Click to edit Master title style</a:t>
            </a:r>
            <a:endParaRPr lang="et-E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t-E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t-EE"/>
          </a:p>
        </p:txBody>
      </p:sp>
      <p:sp>
        <p:nvSpPr>
          <p:cNvPr id="7" name="Date Placeholder 6"/>
          <p:cNvSpPr>
            <a:spLocks noGrp="1"/>
          </p:cNvSpPr>
          <p:nvPr>
            <p:ph type="dt" sz="half" idx="10"/>
          </p:nvPr>
        </p:nvSpPr>
        <p:spPr/>
        <p:txBody>
          <a:bodyPr/>
          <a:lstStyle/>
          <a:p>
            <a:fld id="{5F3BF8D4-8217-4E44-8985-1C57604771AF}" type="datetime1">
              <a:rPr lang="et-EE" smtClean="0"/>
              <a:t>04.09.2019</a:t>
            </a:fld>
            <a:endParaRPr lang="et-EE"/>
          </a:p>
        </p:txBody>
      </p:sp>
      <p:sp>
        <p:nvSpPr>
          <p:cNvPr id="8" name="Footer Placeholder 7"/>
          <p:cNvSpPr>
            <a:spLocks noGrp="1"/>
          </p:cNvSpPr>
          <p:nvPr>
            <p:ph type="ftr" sz="quarter" idx="11"/>
          </p:nvPr>
        </p:nvSpPr>
        <p:spPr/>
        <p:txBody>
          <a:bodyPr/>
          <a:lstStyle/>
          <a:p>
            <a:r>
              <a:rPr lang="et-EE" dirty="0" smtClean="0"/>
              <a:t>Alustava ettevõtja baaskoolitus 2016</a:t>
            </a:r>
            <a:endParaRPr lang="et-EE" dirty="0"/>
          </a:p>
        </p:txBody>
      </p:sp>
      <p:sp>
        <p:nvSpPr>
          <p:cNvPr id="9" name="Slide Number Placeholder 8"/>
          <p:cNvSpPr>
            <a:spLocks noGrp="1"/>
          </p:cNvSpPr>
          <p:nvPr>
            <p:ph type="sldNum" sz="quarter" idx="12"/>
          </p:nvPr>
        </p:nvSpPr>
        <p:spPr/>
        <p:txBody>
          <a:bodyPr/>
          <a:lstStyle/>
          <a:p>
            <a:fld id="{A45DCD47-EA8C-44D1-8CAA-AFD346EF99BF}" type="slidenum">
              <a:rPr lang="et-EE" smtClean="0"/>
              <a:pPr/>
              <a:t>‹#›</a:t>
            </a:fld>
            <a:endParaRPr lang="et-EE"/>
          </a:p>
        </p:txBody>
      </p:sp>
    </p:spTree>
    <p:extLst>
      <p:ext uri="{BB962C8B-B14F-4D97-AF65-F5344CB8AC3E}">
        <p14:creationId xmlns:p14="http://schemas.microsoft.com/office/powerpoint/2010/main" val="7715744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t-EE" smtClean="0"/>
              <a:t>Click to edit Master title style</a:t>
            </a:r>
            <a:endParaRPr lang="et-EE"/>
          </a:p>
        </p:txBody>
      </p:sp>
      <p:sp>
        <p:nvSpPr>
          <p:cNvPr id="3" name="Date Placeholder 2"/>
          <p:cNvSpPr>
            <a:spLocks noGrp="1"/>
          </p:cNvSpPr>
          <p:nvPr>
            <p:ph type="dt" sz="half" idx="10"/>
          </p:nvPr>
        </p:nvSpPr>
        <p:spPr/>
        <p:txBody>
          <a:bodyPr/>
          <a:lstStyle/>
          <a:p>
            <a:fld id="{292DCD13-ECD8-4D1A-AD8E-CAF1E72E3402}" type="datetime1">
              <a:rPr lang="et-EE" smtClean="0"/>
              <a:t>04.09.2019</a:t>
            </a:fld>
            <a:endParaRPr lang="et-EE"/>
          </a:p>
        </p:txBody>
      </p:sp>
      <p:sp>
        <p:nvSpPr>
          <p:cNvPr id="4" name="Footer Placeholder 3"/>
          <p:cNvSpPr>
            <a:spLocks noGrp="1"/>
          </p:cNvSpPr>
          <p:nvPr>
            <p:ph type="ftr" sz="quarter" idx="11"/>
          </p:nvPr>
        </p:nvSpPr>
        <p:spPr/>
        <p:txBody>
          <a:bodyPr/>
          <a:lstStyle/>
          <a:p>
            <a:r>
              <a:rPr lang="et-EE" dirty="0" smtClean="0"/>
              <a:t>Alustava ettevõtja baaskoolitus 2016</a:t>
            </a:r>
            <a:endParaRPr lang="et-EE" dirty="0"/>
          </a:p>
        </p:txBody>
      </p:sp>
      <p:sp>
        <p:nvSpPr>
          <p:cNvPr id="5" name="Slide Number Placeholder 4"/>
          <p:cNvSpPr>
            <a:spLocks noGrp="1"/>
          </p:cNvSpPr>
          <p:nvPr>
            <p:ph type="sldNum" sz="quarter" idx="12"/>
          </p:nvPr>
        </p:nvSpPr>
        <p:spPr/>
        <p:txBody>
          <a:bodyPr/>
          <a:lstStyle/>
          <a:p>
            <a:fld id="{A45DCD47-EA8C-44D1-8CAA-AFD346EF99BF}" type="slidenum">
              <a:rPr lang="et-EE" smtClean="0"/>
              <a:pPr/>
              <a:t>‹#›</a:t>
            </a:fld>
            <a:endParaRPr lang="et-EE"/>
          </a:p>
        </p:txBody>
      </p:sp>
    </p:spTree>
    <p:extLst>
      <p:ext uri="{BB962C8B-B14F-4D97-AF65-F5344CB8AC3E}">
        <p14:creationId xmlns:p14="http://schemas.microsoft.com/office/powerpoint/2010/main" val="1890774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3178F9-42DA-4FF1-B96F-7FE121121DAB}" type="datetime1">
              <a:rPr lang="et-EE" smtClean="0"/>
              <a:t>04.09.2019</a:t>
            </a:fld>
            <a:endParaRPr lang="et-EE"/>
          </a:p>
        </p:txBody>
      </p:sp>
      <p:sp>
        <p:nvSpPr>
          <p:cNvPr id="3" name="Footer Placeholder 2"/>
          <p:cNvSpPr>
            <a:spLocks noGrp="1"/>
          </p:cNvSpPr>
          <p:nvPr>
            <p:ph type="ftr" sz="quarter" idx="11"/>
          </p:nvPr>
        </p:nvSpPr>
        <p:spPr/>
        <p:txBody>
          <a:bodyPr/>
          <a:lstStyle/>
          <a:p>
            <a:r>
              <a:rPr lang="et-EE" smtClean="0"/>
              <a:t>Alustava ettevõtja baaskoolitus 2015</a:t>
            </a:r>
            <a:endParaRPr lang="et-EE"/>
          </a:p>
        </p:txBody>
      </p:sp>
      <p:sp>
        <p:nvSpPr>
          <p:cNvPr id="4" name="Slide Number Placeholder 3"/>
          <p:cNvSpPr>
            <a:spLocks noGrp="1"/>
          </p:cNvSpPr>
          <p:nvPr>
            <p:ph type="sldNum" sz="quarter" idx="12"/>
          </p:nvPr>
        </p:nvSpPr>
        <p:spPr/>
        <p:txBody>
          <a:bodyPr/>
          <a:lstStyle/>
          <a:p>
            <a:fld id="{A45DCD47-EA8C-44D1-8CAA-AFD346EF99BF}" type="slidenum">
              <a:rPr lang="et-EE" smtClean="0"/>
              <a:pPr/>
              <a:t>‹#›</a:t>
            </a:fld>
            <a:endParaRPr lang="et-EE"/>
          </a:p>
        </p:txBody>
      </p:sp>
    </p:spTree>
    <p:extLst>
      <p:ext uri="{BB962C8B-B14F-4D97-AF65-F5344CB8AC3E}">
        <p14:creationId xmlns:p14="http://schemas.microsoft.com/office/powerpoint/2010/main" val="2348493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t-EE" smtClean="0"/>
              <a:t>Click to edit Master title style</a:t>
            </a:r>
            <a:endParaRPr lang="et-E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t-E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Click to edit Master text styles</a:t>
            </a:r>
          </a:p>
        </p:txBody>
      </p:sp>
      <p:sp>
        <p:nvSpPr>
          <p:cNvPr id="5" name="Date Placeholder 4"/>
          <p:cNvSpPr>
            <a:spLocks noGrp="1"/>
          </p:cNvSpPr>
          <p:nvPr>
            <p:ph type="dt" sz="half" idx="10"/>
          </p:nvPr>
        </p:nvSpPr>
        <p:spPr/>
        <p:txBody>
          <a:bodyPr/>
          <a:lstStyle/>
          <a:p>
            <a:fld id="{4B2DA00C-C3C5-405F-B2E8-3AEF2A152AAF}" type="datetime1">
              <a:rPr lang="et-EE" smtClean="0"/>
              <a:t>04.09.2019</a:t>
            </a:fld>
            <a:endParaRPr lang="et-EE"/>
          </a:p>
        </p:txBody>
      </p:sp>
      <p:sp>
        <p:nvSpPr>
          <p:cNvPr id="6" name="Footer Placeholder 5"/>
          <p:cNvSpPr>
            <a:spLocks noGrp="1"/>
          </p:cNvSpPr>
          <p:nvPr>
            <p:ph type="ftr" sz="quarter" idx="11"/>
          </p:nvPr>
        </p:nvSpPr>
        <p:spPr/>
        <p:txBody>
          <a:bodyPr/>
          <a:lstStyle/>
          <a:p>
            <a:r>
              <a:rPr lang="et-EE" dirty="0" smtClean="0"/>
              <a:t>Alustava ettevõtja baaskoolitus 2016</a:t>
            </a:r>
          </a:p>
        </p:txBody>
      </p:sp>
      <p:sp>
        <p:nvSpPr>
          <p:cNvPr id="7" name="Slide Number Placeholder 6"/>
          <p:cNvSpPr>
            <a:spLocks noGrp="1"/>
          </p:cNvSpPr>
          <p:nvPr>
            <p:ph type="sldNum" sz="quarter" idx="12"/>
          </p:nvPr>
        </p:nvSpPr>
        <p:spPr/>
        <p:txBody>
          <a:bodyPr/>
          <a:lstStyle/>
          <a:p>
            <a:fld id="{A45DCD47-EA8C-44D1-8CAA-AFD346EF99BF}" type="slidenum">
              <a:rPr lang="et-EE" smtClean="0"/>
              <a:pPr/>
              <a:t>‹#›</a:t>
            </a:fld>
            <a:endParaRPr lang="et-EE"/>
          </a:p>
        </p:txBody>
      </p:sp>
    </p:spTree>
    <p:extLst>
      <p:ext uri="{BB962C8B-B14F-4D97-AF65-F5344CB8AC3E}">
        <p14:creationId xmlns:p14="http://schemas.microsoft.com/office/powerpoint/2010/main" val="14289307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t-EE" smtClean="0"/>
              <a:t>Click to edit Master title style</a:t>
            </a:r>
            <a:endParaRPr lang="et-E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smtClean="0"/>
              <a:t>Drag picture to placeholder or click icon to add</a:t>
            </a:r>
            <a:endParaRPr lang="et-E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Click to edit Master text styles</a:t>
            </a:r>
          </a:p>
        </p:txBody>
      </p:sp>
      <p:sp>
        <p:nvSpPr>
          <p:cNvPr id="5" name="Date Placeholder 4"/>
          <p:cNvSpPr>
            <a:spLocks noGrp="1"/>
          </p:cNvSpPr>
          <p:nvPr>
            <p:ph type="dt" sz="half" idx="10"/>
          </p:nvPr>
        </p:nvSpPr>
        <p:spPr/>
        <p:txBody>
          <a:bodyPr/>
          <a:lstStyle/>
          <a:p>
            <a:fld id="{38FFCBF2-B7B2-4C39-9986-6CF449D0F619}" type="datetime1">
              <a:rPr lang="et-EE" smtClean="0"/>
              <a:t>04.09.2019</a:t>
            </a:fld>
            <a:endParaRPr lang="et-EE"/>
          </a:p>
        </p:txBody>
      </p:sp>
      <p:sp>
        <p:nvSpPr>
          <p:cNvPr id="6" name="Footer Placeholder 5"/>
          <p:cNvSpPr>
            <a:spLocks noGrp="1"/>
          </p:cNvSpPr>
          <p:nvPr>
            <p:ph type="ftr" sz="quarter" idx="11"/>
          </p:nvPr>
        </p:nvSpPr>
        <p:spPr/>
        <p:txBody>
          <a:bodyPr/>
          <a:lstStyle/>
          <a:p>
            <a:r>
              <a:rPr lang="et-EE" dirty="0" smtClean="0"/>
              <a:t>Alustava ettevõtja baaskoolitus 2016</a:t>
            </a:r>
          </a:p>
        </p:txBody>
      </p:sp>
      <p:sp>
        <p:nvSpPr>
          <p:cNvPr id="7" name="Slide Number Placeholder 6"/>
          <p:cNvSpPr>
            <a:spLocks noGrp="1"/>
          </p:cNvSpPr>
          <p:nvPr>
            <p:ph type="sldNum" sz="quarter" idx="12"/>
          </p:nvPr>
        </p:nvSpPr>
        <p:spPr/>
        <p:txBody>
          <a:bodyPr/>
          <a:lstStyle/>
          <a:p>
            <a:fld id="{A45DCD47-EA8C-44D1-8CAA-AFD346EF99BF}" type="slidenum">
              <a:rPr lang="et-EE" smtClean="0"/>
              <a:pPr/>
              <a:t>‹#›</a:t>
            </a:fld>
            <a:endParaRPr lang="et-EE"/>
          </a:p>
        </p:txBody>
      </p:sp>
    </p:spTree>
    <p:extLst>
      <p:ext uri="{BB962C8B-B14F-4D97-AF65-F5344CB8AC3E}">
        <p14:creationId xmlns:p14="http://schemas.microsoft.com/office/powerpoint/2010/main" val="16311521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t-EE" dirty="0" err="1" smtClean="0"/>
              <a:t>Click</a:t>
            </a:r>
            <a:r>
              <a:rPr lang="et-EE" dirty="0" smtClean="0"/>
              <a:t> </a:t>
            </a:r>
            <a:r>
              <a:rPr lang="et-EE" dirty="0" err="1" smtClean="0"/>
              <a:t>to</a:t>
            </a:r>
            <a:r>
              <a:rPr lang="et-EE" dirty="0" smtClean="0"/>
              <a:t> </a:t>
            </a:r>
            <a:r>
              <a:rPr lang="et-EE" dirty="0" err="1" smtClean="0"/>
              <a:t>edit</a:t>
            </a:r>
            <a:r>
              <a:rPr lang="et-EE" dirty="0" smtClean="0"/>
              <a:t> </a:t>
            </a:r>
            <a:r>
              <a:rPr lang="et-EE" dirty="0" err="1" smtClean="0"/>
              <a:t>Master</a:t>
            </a:r>
            <a:r>
              <a:rPr lang="et-EE" dirty="0" smtClean="0"/>
              <a:t> </a:t>
            </a:r>
            <a:r>
              <a:rPr lang="et-EE" dirty="0" err="1" smtClean="0"/>
              <a:t>title</a:t>
            </a:r>
            <a:r>
              <a:rPr lang="et-EE" dirty="0" smtClean="0"/>
              <a:t> </a:t>
            </a:r>
            <a:r>
              <a:rPr lang="et-EE" dirty="0" err="1" smtClean="0"/>
              <a:t>style</a:t>
            </a:r>
            <a:endParaRPr lang="et-E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t-EE" dirty="0" err="1" smtClean="0"/>
              <a:t>Click</a:t>
            </a:r>
            <a:r>
              <a:rPr lang="et-EE" dirty="0" smtClean="0"/>
              <a:t> </a:t>
            </a:r>
            <a:r>
              <a:rPr lang="et-EE" dirty="0" err="1" smtClean="0"/>
              <a:t>to</a:t>
            </a:r>
            <a:r>
              <a:rPr lang="et-EE" dirty="0" smtClean="0"/>
              <a:t> </a:t>
            </a:r>
            <a:r>
              <a:rPr lang="et-EE" dirty="0" err="1" smtClean="0"/>
              <a:t>edit</a:t>
            </a:r>
            <a:r>
              <a:rPr lang="et-EE" dirty="0" smtClean="0"/>
              <a:t> </a:t>
            </a:r>
            <a:r>
              <a:rPr lang="et-EE" dirty="0" err="1" smtClean="0"/>
              <a:t>Master</a:t>
            </a:r>
            <a:r>
              <a:rPr lang="et-EE" dirty="0" smtClean="0"/>
              <a:t> </a:t>
            </a:r>
            <a:r>
              <a:rPr lang="et-EE" dirty="0" err="1" smtClean="0"/>
              <a:t>text</a:t>
            </a:r>
            <a:r>
              <a:rPr lang="et-EE" dirty="0" smtClean="0"/>
              <a:t> </a:t>
            </a:r>
            <a:r>
              <a:rPr lang="et-EE" dirty="0" err="1" smtClean="0"/>
              <a:t>styles</a:t>
            </a:r>
            <a:endParaRPr lang="et-EE" dirty="0" smtClean="0"/>
          </a:p>
          <a:p>
            <a:pPr lvl="1"/>
            <a:r>
              <a:rPr lang="et-EE" dirty="0" err="1" smtClean="0"/>
              <a:t>Second</a:t>
            </a:r>
            <a:r>
              <a:rPr lang="et-EE" dirty="0" smtClean="0"/>
              <a:t> </a:t>
            </a:r>
            <a:r>
              <a:rPr lang="et-EE" dirty="0" err="1" smtClean="0"/>
              <a:t>level</a:t>
            </a:r>
            <a:endParaRPr lang="et-EE" dirty="0" smtClean="0"/>
          </a:p>
          <a:p>
            <a:pPr lvl="2"/>
            <a:r>
              <a:rPr lang="et-EE" dirty="0" err="1" smtClean="0"/>
              <a:t>Third</a:t>
            </a:r>
            <a:r>
              <a:rPr lang="et-EE" dirty="0" smtClean="0"/>
              <a:t> </a:t>
            </a:r>
            <a:r>
              <a:rPr lang="et-EE" dirty="0" err="1" smtClean="0"/>
              <a:t>level</a:t>
            </a:r>
            <a:endParaRPr lang="et-EE" dirty="0" smtClean="0"/>
          </a:p>
          <a:p>
            <a:pPr lvl="3"/>
            <a:r>
              <a:rPr lang="et-EE" dirty="0" err="1" smtClean="0"/>
              <a:t>Fourth</a:t>
            </a:r>
            <a:r>
              <a:rPr lang="et-EE" dirty="0" smtClean="0"/>
              <a:t> </a:t>
            </a:r>
            <a:r>
              <a:rPr lang="et-EE" dirty="0" err="1" smtClean="0"/>
              <a:t>level</a:t>
            </a:r>
            <a:endParaRPr lang="et-EE" dirty="0" smtClean="0"/>
          </a:p>
          <a:p>
            <a:pPr lvl="4"/>
            <a:r>
              <a:rPr lang="et-EE" dirty="0" err="1" smtClean="0"/>
              <a:t>Fifth</a:t>
            </a:r>
            <a:r>
              <a:rPr lang="et-EE" dirty="0" smtClean="0"/>
              <a:t> </a:t>
            </a:r>
            <a:r>
              <a:rPr lang="et-EE" dirty="0" err="1" smtClean="0"/>
              <a:t>level</a:t>
            </a:r>
            <a:endParaRPr lang="et-E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6262A-B941-4DF2-8942-0284050D31C1}" type="datetime1">
              <a:rPr lang="et-EE" smtClean="0"/>
              <a:t>04.09.2019</a:t>
            </a:fld>
            <a:endParaRPr lang="et-E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lumMod val="95000"/>
                    <a:lumOff val="5000"/>
                  </a:schemeClr>
                </a:solidFill>
              </a:defRPr>
            </a:lvl1pPr>
          </a:lstStyle>
          <a:p>
            <a:r>
              <a:rPr lang="et-EE" dirty="0" smtClean="0"/>
              <a:t>Alustava ettevõtja baaskoolitus 2016</a:t>
            </a:r>
            <a:endParaRPr lang="et-E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DCD47-EA8C-44D1-8CAA-AFD346EF99BF}" type="slidenum">
              <a:rPr lang="et-EE" smtClean="0"/>
              <a:pPr/>
              <a:t>‹#›</a:t>
            </a:fld>
            <a:endParaRPr lang="et-EE"/>
          </a:p>
        </p:txBody>
      </p:sp>
    </p:spTree>
    <p:extLst>
      <p:ext uri="{BB962C8B-B14F-4D97-AF65-F5344CB8AC3E}">
        <p14:creationId xmlns:p14="http://schemas.microsoft.com/office/powerpoint/2010/main" val="779298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vertexconsulting.eu/index.php?id=11007"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freestrengthstest.workuno.com/free-strengths-test.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www.bosidna.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hyperlink" Target="http://www.aripaev.ee/vabalt/2015/11/14/kuus-pohjust-miks-sa-ettevotjana-ebaonnestusid" TargetMode="External"/><Relationship Id="rId7" Type="http://schemas.openxmlformats.org/officeDocument/2006/relationships/hyperlink" Target="http://www.paulgraham.com/startupmistakes.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dspace.ut.ee/bitstream/handle/10062/43021/tukkia_kadi.pdf" TargetMode="External"/><Relationship Id="rId5" Type="http://schemas.openxmlformats.org/officeDocument/2006/relationships/hyperlink" Target="http://www.aripaev.ee/uudised/2015/02/02/eesti-arid-surevad-noorelt" TargetMode="External"/><Relationship Id="rId4" Type="http://schemas.openxmlformats.org/officeDocument/2006/relationships/hyperlink" Target="http://www.slideshare.net/KredEx/katrin-rudi-ettekanne021012"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vertexconsulting.eu/index.php?id=11008"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slide" Target="slide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issuu.com/business.model.innovation/docs/vpd_sneakpeek/39?e=1330026/9247145"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seb.ee/files/ajujaht_toovihik.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2130425"/>
            <a:ext cx="8280920" cy="1470025"/>
          </a:xfrm>
        </p:spPr>
        <p:txBody>
          <a:bodyPr>
            <a:normAutofit fontScale="90000"/>
          </a:bodyPr>
          <a:lstStyle/>
          <a:p>
            <a:pPr rtl="0"/>
            <a:r>
              <a:rPr lang="ru" b="1" i="0" u="none"/>
              <a:t>Я – предприниматель.</a:t>
            </a:r>
            <a:r>
              <a:rPr lang="ru"/>
              <a:t/>
            </a:r>
            <a:br>
              <a:rPr lang="ru"/>
            </a:br>
            <a:r>
              <a:rPr lang="ru" b="1" i="0" u="none"/>
              <a:t>Бизнес-идея.</a:t>
            </a:r>
            <a:r>
              <a:rPr lang="ru" b="0" i="0" u="none"/>
              <a:t> </a:t>
            </a:r>
            <a:r>
              <a:rPr lang="ru" b="1" i="0" u="none"/>
              <a:t>Видение и бизнес-модель</a:t>
            </a:r>
            <a:r>
              <a:rPr lang="ru" b="0" i="0" u="none"/>
              <a:t> </a:t>
            </a:r>
            <a:endParaRPr lang="ru" b="1" noProof="0" dirty="0"/>
          </a:p>
        </p:txBody>
      </p:sp>
      <p:sp>
        <p:nvSpPr>
          <p:cNvPr id="3" name="Subtitle 2"/>
          <p:cNvSpPr>
            <a:spLocks noGrp="1"/>
          </p:cNvSpPr>
          <p:nvPr>
            <p:ph type="subTitle" idx="1"/>
          </p:nvPr>
        </p:nvSpPr>
        <p:spPr/>
        <p:txBody>
          <a:bodyPr>
            <a:normAutofit fontScale="92500" lnSpcReduction="20000"/>
          </a:bodyPr>
          <a:lstStyle/>
          <a:p>
            <a:pPr rtl="0"/>
            <a:r>
              <a:rPr lang="ru" b="0" i="0" u="none" dirty="0"/>
              <a:t>Базовая подготовка для начинающего предпринимателя </a:t>
            </a:r>
            <a:r>
              <a:rPr lang="ru" b="0" i="0" u="none" dirty="0" smtClean="0"/>
              <a:t>– 201</a:t>
            </a:r>
            <a:r>
              <a:rPr lang="et-EE" b="0" i="0" u="none" dirty="0" smtClean="0"/>
              <a:t>9</a:t>
            </a:r>
          </a:p>
          <a:p>
            <a:pPr rtl="0"/>
            <a:endParaRPr lang="ru" b="0" i="0" u="none" dirty="0"/>
          </a:p>
          <a:p>
            <a:pPr rtl="0"/>
            <a:r>
              <a:rPr lang="ru" b="0" i="0" u="none" dirty="0"/>
              <a:t>1 день</a:t>
            </a:r>
          </a:p>
        </p:txBody>
      </p:sp>
    </p:spTree>
    <p:extLst>
      <p:ext uri="{BB962C8B-B14F-4D97-AF65-F5344CB8AC3E}">
        <p14:creationId xmlns:p14="http://schemas.microsoft.com/office/powerpoint/2010/main" val="1792133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Тест на предпринимательские качества</a:t>
            </a:r>
            <a:endParaRPr lang="ru" noProof="0" dirty="0"/>
          </a:p>
        </p:txBody>
      </p:sp>
      <p:sp>
        <p:nvSpPr>
          <p:cNvPr id="3" name="Content Placeholder 2"/>
          <p:cNvSpPr>
            <a:spLocks noGrp="1"/>
          </p:cNvSpPr>
          <p:nvPr>
            <p:ph idx="1"/>
          </p:nvPr>
        </p:nvSpPr>
        <p:spPr>
          <a:xfrm>
            <a:off x="457200" y="1600200"/>
            <a:ext cx="8507288" cy="4781128"/>
          </a:xfrm>
        </p:spPr>
        <p:txBody>
          <a:bodyPr>
            <a:normAutofit fontScale="92500" lnSpcReduction="20000"/>
          </a:bodyPr>
          <a:lstStyle/>
          <a:p>
            <a:pPr marL="0" indent="0" algn="l" rtl="0">
              <a:buNone/>
            </a:pPr>
            <a:r>
              <a:rPr lang="ru" b="0" i="0" u="none" dirty="0">
                <a:hlinkClick r:id="rId3"/>
              </a:rPr>
              <a:t>http://www.vertexconsulting.eu/index.php?id=11007</a:t>
            </a:r>
            <a:endParaRPr lang="ru" noProof="0" dirty="0" smtClean="0"/>
          </a:p>
          <a:p>
            <a:pPr algn="l" rtl="0"/>
            <a:r>
              <a:rPr lang="ru" b="0" i="0" u="none" dirty="0"/>
              <a:t>Вы склонны доверять людям?</a:t>
            </a:r>
          </a:p>
          <a:p>
            <a:pPr algn="l" rtl="0"/>
            <a:r>
              <a:rPr lang="ru" b="0" i="0" u="none" dirty="0"/>
              <a:t>Если бы Вы были наемным работником, Вы бы предпочли...</a:t>
            </a:r>
          </a:p>
          <a:p>
            <a:pPr algn="l" rtl="0"/>
            <a:r>
              <a:rPr lang="ru" b="0" i="0" u="none" dirty="0"/>
              <a:t>Ка Вы относитесь к ошибкам?</a:t>
            </a:r>
          </a:p>
          <a:p>
            <a:pPr algn="l" rtl="0"/>
            <a:r>
              <a:rPr lang="ru" b="0" i="0" u="none" dirty="0"/>
              <a:t>Зависит ли результат Вашей работы от других?</a:t>
            </a:r>
          </a:p>
          <a:p>
            <a:pPr algn="l" rtl="0"/>
            <a:r>
              <a:rPr lang="ru" b="0" i="0" u="none" dirty="0"/>
              <a:t>Отношение к планированию?</a:t>
            </a:r>
          </a:p>
          <a:p>
            <a:pPr algn="l" rtl="0"/>
            <a:r>
              <a:rPr lang="ru" b="0" i="0" u="none" dirty="0"/>
              <a:t>Если бы Вы заметили на предприятии своего работодателя множество недостатков, то...</a:t>
            </a:r>
          </a:p>
          <a:p>
            <a:pPr algn="l" rtl="0"/>
            <a:r>
              <a:rPr lang="ru" b="0" i="0" u="none" dirty="0"/>
              <a:t>Есть ли у Вас иждивенцы и/или кредитные обязательства?</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t>10</a:t>
            </a:fld>
            <a:endParaRPr lang="ru"/>
          </a:p>
        </p:txBody>
      </p:sp>
    </p:spTree>
    <p:extLst>
      <p:ext uri="{BB962C8B-B14F-4D97-AF65-F5344CB8AC3E}">
        <p14:creationId xmlns:p14="http://schemas.microsoft.com/office/powerpoint/2010/main" val="524845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dirty="0" smtClean="0"/>
              <a:t>Как найти ваши сильные стороны</a:t>
            </a:r>
            <a:endParaRPr lang="ru" noProof="0" dirty="0"/>
          </a:p>
        </p:txBody>
      </p:sp>
      <p:sp>
        <p:nvSpPr>
          <p:cNvPr id="3" name="Content Placeholder 2"/>
          <p:cNvSpPr>
            <a:spLocks noGrp="1"/>
          </p:cNvSpPr>
          <p:nvPr>
            <p:ph idx="1"/>
          </p:nvPr>
        </p:nvSpPr>
        <p:spPr>
          <a:xfrm>
            <a:off x="1979712" y="1600200"/>
            <a:ext cx="6707088" cy="4525963"/>
          </a:xfrm>
        </p:spPr>
        <p:txBody>
          <a:bodyPr>
            <a:normAutofit fontScale="77500" lnSpcReduction="20000"/>
          </a:bodyPr>
          <a:lstStyle/>
          <a:p>
            <a:pPr algn="l" rtl="0"/>
            <a:r>
              <a:rPr lang="ru" b="0" i="0" u="none" dirty="0"/>
              <a:t>Тест исследовательской фирмы Gallup, помогающий выявить свои сильные стороны</a:t>
            </a:r>
          </a:p>
          <a:p>
            <a:pPr algn="l" rtl="0"/>
            <a:r>
              <a:rPr lang="ru" b="0" i="0" u="none" dirty="0"/>
              <a:t>34 возможных действия</a:t>
            </a:r>
          </a:p>
          <a:p>
            <a:pPr algn="l" rtl="0"/>
            <a:r>
              <a:rPr lang="ru" b="0" i="0" u="none" dirty="0"/>
              <a:t>Предполагает, что своих целей можно достичь, используя имеющиеся сильные стороны</a:t>
            </a:r>
          </a:p>
          <a:p>
            <a:pPr algn="l" rtl="0"/>
            <a:r>
              <a:rPr lang="ru" b="0" i="0" u="none" dirty="0"/>
              <a:t>Предполагает, что не существет единственной возможной комбинации лучших сильных сторон  </a:t>
            </a:r>
          </a:p>
          <a:p>
            <a:pPr algn="l" rtl="0"/>
            <a:r>
              <a:rPr lang="ru" b="0" i="0" u="none" dirty="0"/>
              <a:t>Бесплатная версия теста: </a:t>
            </a:r>
            <a:r>
              <a:rPr lang="ru" b="0" i="0" u="none" dirty="0">
                <a:hlinkClick r:id="rId3"/>
              </a:rPr>
              <a:t>http://freestrengthstest.workuno.com/free-strengths-test.html</a:t>
            </a:r>
            <a:r>
              <a:rPr lang="ru" b="0" i="0" u="none" dirty="0"/>
              <a:t> </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t>11</a:t>
            </a:fld>
            <a:endParaRPr lang="ru"/>
          </a:p>
        </p:txBody>
      </p:sp>
      <p:pic>
        <p:nvPicPr>
          <p:cNvPr id="6" name="Picture 5"/>
          <p:cNvPicPr>
            <a:picLocks noChangeAspect="1"/>
          </p:cNvPicPr>
          <p:nvPr/>
        </p:nvPicPr>
        <p:blipFill>
          <a:blip r:embed="rId4" cstate="print"/>
          <a:stretch>
            <a:fillRect/>
          </a:stretch>
        </p:blipFill>
        <p:spPr>
          <a:xfrm>
            <a:off x="0" y="1772816"/>
            <a:ext cx="1963957" cy="2924943"/>
          </a:xfrm>
          <a:prstGeom prst="rect">
            <a:avLst/>
          </a:prstGeom>
        </p:spPr>
      </p:pic>
      <p:pic>
        <p:nvPicPr>
          <p:cNvPr id="7" name="Picture 6"/>
          <p:cNvPicPr>
            <a:picLocks noChangeAspect="1"/>
          </p:cNvPicPr>
          <p:nvPr/>
        </p:nvPicPr>
        <p:blipFill>
          <a:blip r:embed="rId5"/>
          <a:stretch>
            <a:fillRect/>
          </a:stretch>
        </p:blipFill>
        <p:spPr>
          <a:xfrm>
            <a:off x="200568" y="771301"/>
            <a:ext cx="772488" cy="828899"/>
          </a:xfrm>
          <a:prstGeom prst="rect">
            <a:avLst/>
          </a:prstGeom>
        </p:spPr>
      </p:pic>
    </p:spTree>
    <p:extLst>
      <p:ext uri="{BB962C8B-B14F-4D97-AF65-F5344CB8AC3E}">
        <p14:creationId xmlns:p14="http://schemas.microsoft.com/office/powerpoint/2010/main" val="1145373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274638"/>
            <a:ext cx="7499176" cy="1143000"/>
          </a:xfrm>
        </p:spPr>
        <p:txBody>
          <a:bodyPr/>
          <a:lstStyle/>
          <a:p>
            <a:pPr rtl="0"/>
            <a:r>
              <a:rPr lang="ru" b="1" i="0" u="none"/>
              <a:t>Командный подход</a:t>
            </a:r>
            <a:endParaRPr lang="ru" noProof="0" dirty="0"/>
          </a:p>
        </p:txBody>
      </p:sp>
      <p:sp>
        <p:nvSpPr>
          <p:cNvPr id="3" name="Content Placeholder 2"/>
          <p:cNvSpPr>
            <a:spLocks noGrp="1"/>
          </p:cNvSpPr>
          <p:nvPr>
            <p:ph idx="1"/>
          </p:nvPr>
        </p:nvSpPr>
        <p:spPr>
          <a:xfrm>
            <a:off x="457200" y="1268760"/>
            <a:ext cx="8229600" cy="5184576"/>
          </a:xfrm>
        </p:spPr>
        <p:txBody>
          <a:bodyPr>
            <a:normAutofit fontScale="92500" lnSpcReduction="20000"/>
          </a:bodyPr>
          <a:lstStyle/>
          <a:p>
            <a:pPr algn="l" rtl="0"/>
            <a:r>
              <a:rPr lang="ru" sz="3000" b="0" i="0" u="none" dirty="0" smtClean="0"/>
              <a:t>Джей </a:t>
            </a:r>
            <a:r>
              <a:rPr lang="ru" sz="3000" b="0" i="0" u="none" dirty="0"/>
              <a:t>Абрахам по результатам исследований разделил предпринимателей на четыре типа:</a:t>
            </a:r>
          </a:p>
          <a:p>
            <a:pPr lvl="1" algn="l" rtl="0"/>
            <a:r>
              <a:rPr lang="ru" b="1" i="0" u="none" dirty="0" smtClean="0">
                <a:solidFill>
                  <a:schemeClr val="tx2">
                    <a:lumMod val="60000"/>
                    <a:lumOff val="40000"/>
                  </a:schemeClr>
                </a:solidFill>
              </a:rPr>
              <a:t>Созидатели</a:t>
            </a:r>
            <a:r>
              <a:rPr lang="ru" b="0" i="0" u="none" dirty="0" smtClean="0">
                <a:solidFill>
                  <a:schemeClr val="tx2">
                    <a:lumMod val="60000"/>
                    <a:lumOff val="40000"/>
                  </a:schemeClr>
                </a:solidFill>
              </a:rPr>
              <a:t> </a:t>
            </a:r>
            <a:r>
              <a:rPr lang="ru" b="0" i="0" u="none" dirty="0"/>
              <a:t>(развитие организации)</a:t>
            </a:r>
          </a:p>
          <a:p>
            <a:pPr lvl="1" algn="l" rtl="0"/>
            <a:r>
              <a:rPr lang="ru" b="1" i="0" u="none" dirty="0" smtClean="0">
                <a:solidFill>
                  <a:schemeClr val="tx2">
                    <a:lumMod val="60000"/>
                    <a:lumOff val="40000"/>
                  </a:schemeClr>
                </a:solidFill>
              </a:rPr>
              <a:t>Специалисты</a:t>
            </a:r>
            <a:r>
              <a:rPr lang="ru" b="0" i="0" u="none" dirty="0" smtClean="0">
                <a:solidFill>
                  <a:schemeClr val="tx2">
                    <a:lumMod val="60000"/>
                    <a:lumOff val="40000"/>
                  </a:schemeClr>
                </a:solidFill>
              </a:rPr>
              <a:t> </a:t>
            </a:r>
            <a:r>
              <a:rPr lang="ru" b="0" i="0" u="none" dirty="0"/>
              <a:t>(повседневная работа, общение с клиентами)</a:t>
            </a:r>
          </a:p>
          <a:p>
            <a:pPr lvl="1" algn="l" rtl="0"/>
            <a:r>
              <a:rPr lang="ru" b="1" i="0" u="none" dirty="0" smtClean="0">
                <a:solidFill>
                  <a:schemeClr val="tx2">
                    <a:lumMod val="60000"/>
                    <a:lumOff val="40000"/>
                  </a:schemeClr>
                </a:solidFill>
              </a:rPr>
              <a:t>Искатели возможностей(оппортунисты)</a:t>
            </a:r>
            <a:r>
              <a:rPr lang="ru" b="0" i="0" u="none" dirty="0" smtClean="0">
                <a:solidFill>
                  <a:schemeClr val="tx2">
                    <a:lumMod val="60000"/>
                    <a:lumOff val="40000"/>
                  </a:schemeClr>
                </a:solidFill>
              </a:rPr>
              <a:t> </a:t>
            </a:r>
            <a:r>
              <a:rPr lang="ru" b="0" i="0" u="none" dirty="0"/>
              <a:t>(новые бизнес-возможности, продажа)</a:t>
            </a:r>
          </a:p>
          <a:p>
            <a:pPr lvl="1" algn="l" rtl="0"/>
            <a:r>
              <a:rPr lang="ru" b="1" i="0" u="none" dirty="0" smtClean="0">
                <a:solidFill>
                  <a:schemeClr val="tx2">
                    <a:lumMod val="60000"/>
                    <a:lumOff val="40000"/>
                  </a:schemeClr>
                </a:solidFill>
              </a:rPr>
              <a:t>Новаторы</a:t>
            </a:r>
            <a:r>
              <a:rPr lang="ru" b="0" i="0" u="none" dirty="0" smtClean="0">
                <a:solidFill>
                  <a:schemeClr val="tx2">
                    <a:lumMod val="60000"/>
                    <a:lumOff val="40000"/>
                  </a:schemeClr>
                </a:solidFill>
              </a:rPr>
              <a:t> </a:t>
            </a:r>
            <a:r>
              <a:rPr lang="ru" b="0" i="0" u="none" dirty="0"/>
              <a:t>(новые идеи, желание изменить мир)</a:t>
            </a:r>
          </a:p>
          <a:p>
            <a:pPr algn="l" rtl="0"/>
            <a:r>
              <a:rPr lang="ru" sz="3000" b="0" i="0" u="none" dirty="0"/>
              <a:t>Каждый из нас принадлежит к какому-то типу</a:t>
            </a:r>
          </a:p>
          <a:p>
            <a:pPr algn="l" rtl="0"/>
            <a:r>
              <a:rPr lang="ru" sz="3000" b="0" i="0" u="none" dirty="0"/>
              <a:t>Успеха достигают команды, в которых представлены по меньшей мере 3 различных типа предпринимателей</a:t>
            </a:r>
          </a:p>
          <a:p>
            <a:pPr algn="l" rtl="0"/>
            <a:r>
              <a:rPr lang="ru" sz="3000" b="0" i="0" u="none" dirty="0"/>
              <a:t>Бесплатная вресия теста: </a:t>
            </a:r>
            <a:r>
              <a:rPr lang="ru" sz="3000" b="0" i="0" u="none" dirty="0">
                <a:hlinkClick r:id="rId3"/>
              </a:rPr>
              <a:t>www.bosidna.com</a:t>
            </a:r>
            <a:endParaRPr lang="ru" sz="3000" noProof="0" dirty="0" smtClean="0"/>
          </a:p>
          <a:p>
            <a:pPr lvl="1" algn="l" rtl="0"/>
            <a:endParaRPr lang="ru" noProof="0" dirty="0" smtClean="0"/>
          </a:p>
          <a:p>
            <a:pPr marL="57150" indent="0" algn="l" rtl="0">
              <a:buNone/>
            </a:pP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t>12</a:t>
            </a:fld>
            <a:endParaRPr lang="ru"/>
          </a:p>
        </p:txBody>
      </p:sp>
      <p:pic>
        <p:nvPicPr>
          <p:cNvPr id="6" name="Picture 5"/>
          <p:cNvPicPr>
            <a:picLocks noChangeAspect="1"/>
          </p:cNvPicPr>
          <p:nvPr/>
        </p:nvPicPr>
        <p:blipFill>
          <a:blip r:embed="rId4"/>
          <a:stretch>
            <a:fillRect/>
          </a:stretch>
        </p:blipFill>
        <p:spPr>
          <a:xfrm>
            <a:off x="2784" y="135663"/>
            <a:ext cx="1271607" cy="864958"/>
          </a:xfrm>
          <a:prstGeom prst="rect">
            <a:avLst/>
          </a:prstGeom>
        </p:spPr>
      </p:pic>
    </p:spTree>
    <p:extLst>
      <p:ext uri="{BB962C8B-B14F-4D97-AF65-F5344CB8AC3E}">
        <p14:creationId xmlns:p14="http://schemas.microsoft.com/office/powerpoint/2010/main" val="182499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Качества, способствующие предпринимательству</a:t>
            </a:r>
            <a:endParaRPr lang="ru" noProof="0" dirty="0"/>
          </a:p>
        </p:txBody>
      </p:sp>
      <p:sp>
        <p:nvSpPr>
          <p:cNvPr id="3" name="Content Placeholder 2"/>
          <p:cNvSpPr>
            <a:spLocks noGrp="1"/>
          </p:cNvSpPr>
          <p:nvPr>
            <p:ph idx="1"/>
          </p:nvPr>
        </p:nvSpPr>
        <p:spPr/>
        <p:txBody>
          <a:bodyPr/>
          <a:lstStyle/>
          <a:p>
            <a:endParaRPr lang="ru" noProof="0" dirty="0" smtClean="0"/>
          </a:p>
          <a:p>
            <a:pPr algn="l" rtl="0"/>
            <a:r>
              <a:rPr lang="ru" b="1" i="0" u="none">
                <a:solidFill>
                  <a:schemeClr val="tx2">
                    <a:lumMod val="60000"/>
                    <a:lumOff val="40000"/>
                  </a:schemeClr>
                </a:solidFill>
              </a:rPr>
              <a:t>Энергичность</a:t>
            </a:r>
            <a:r>
              <a:rPr lang="ru" b="0" i="0" u="none">
                <a:solidFill>
                  <a:schemeClr val="tx2">
                    <a:lumMod val="60000"/>
                    <a:lumOff val="40000"/>
                  </a:schemeClr>
                </a:solidFill>
              </a:rPr>
              <a:t> </a:t>
            </a:r>
            <a:r>
              <a:rPr lang="ru" b="0" i="0" u="none"/>
              <a:t>– способность работать с идеей, несмотря на неудачи</a:t>
            </a:r>
          </a:p>
          <a:p>
            <a:pPr algn="l" rtl="0"/>
            <a:r>
              <a:rPr lang="ru" b="1" i="0" u="none">
                <a:solidFill>
                  <a:schemeClr val="tx2">
                    <a:lumMod val="60000"/>
                    <a:lumOff val="40000"/>
                  </a:schemeClr>
                </a:solidFill>
              </a:rPr>
              <a:t>Наивность</a:t>
            </a:r>
            <a:r>
              <a:rPr lang="ru" b="0" i="0" u="none">
                <a:solidFill>
                  <a:schemeClr val="tx2">
                    <a:lumMod val="60000"/>
                    <a:lumOff val="40000"/>
                  </a:schemeClr>
                </a:solidFill>
              </a:rPr>
              <a:t> </a:t>
            </a:r>
            <a:r>
              <a:rPr lang="ru" b="0" i="0" u="none"/>
              <a:t>– начинай тогда, когда кажется, что сделать легко</a:t>
            </a:r>
          </a:p>
          <a:p>
            <a:pPr algn="l" rtl="0"/>
            <a:r>
              <a:rPr lang="ru" b="1" i="0" u="none">
                <a:solidFill>
                  <a:schemeClr val="tx2">
                    <a:lumMod val="60000"/>
                    <a:lumOff val="40000"/>
                  </a:schemeClr>
                </a:solidFill>
              </a:rPr>
              <a:t>Творчество</a:t>
            </a:r>
            <a:r>
              <a:rPr lang="ru" b="0" i="0" u="none">
                <a:solidFill>
                  <a:schemeClr val="tx2">
                    <a:lumMod val="60000"/>
                    <a:lumOff val="40000"/>
                  </a:schemeClr>
                </a:solidFill>
              </a:rPr>
              <a:t> </a:t>
            </a:r>
            <a:r>
              <a:rPr lang="ru" b="0" i="0" u="none"/>
              <a:t>– ищи и используй другие решения</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t>13</a:t>
            </a:fld>
            <a:endParaRPr lang="ru"/>
          </a:p>
        </p:txBody>
      </p:sp>
    </p:spTree>
    <p:extLst>
      <p:ext uri="{BB962C8B-B14F-4D97-AF65-F5344CB8AC3E}">
        <p14:creationId xmlns:p14="http://schemas.microsoft.com/office/powerpoint/2010/main" val="407122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solidFill>
                  <a:schemeClr val="tx2">
                    <a:lumMod val="60000"/>
                    <a:lumOff val="40000"/>
                  </a:schemeClr>
                </a:solidFill>
              </a:rPr>
              <a:t>2.</a:t>
            </a:r>
            <a:r>
              <a:rPr lang="ru" b="0" i="0" u="none">
                <a:solidFill>
                  <a:schemeClr val="tx2">
                    <a:lumMod val="60000"/>
                    <a:lumOff val="40000"/>
                  </a:schemeClr>
                </a:solidFill>
              </a:rPr>
              <a:t> </a:t>
            </a:r>
            <a:r>
              <a:rPr lang="ru" b="1" i="0" u="none">
                <a:solidFill>
                  <a:schemeClr val="tx2">
                    <a:lumMod val="60000"/>
                    <a:lumOff val="40000"/>
                  </a:schemeClr>
                </a:solidFill>
              </a:rPr>
              <a:t>Достижение успеха</a:t>
            </a:r>
            <a:endParaRPr lang="ru" noProof="0" dirty="0">
              <a:solidFill>
                <a:schemeClr val="tx2">
                  <a:lumMod val="60000"/>
                  <a:lumOff val="40000"/>
                </a:schemeClr>
              </a:solidFill>
            </a:endParaRPr>
          </a:p>
        </p:txBody>
      </p:sp>
      <p:sp>
        <p:nvSpPr>
          <p:cNvPr id="3" name="Content Placeholder 2"/>
          <p:cNvSpPr>
            <a:spLocks noGrp="1"/>
          </p:cNvSpPr>
          <p:nvPr>
            <p:ph idx="1"/>
          </p:nvPr>
        </p:nvSpPr>
        <p:spPr>
          <a:xfrm>
            <a:off x="827584" y="1600200"/>
            <a:ext cx="7859216" cy="4525963"/>
          </a:xfrm>
        </p:spPr>
        <p:txBody>
          <a:bodyPr/>
          <a:lstStyle/>
          <a:p>
            <a:pPr marL="0" indent="0" algn="l" rtl="0">
              <a:buNone/>
            </a:pPr>
            <a:r>
              <a:rPr lang="ru" b="0" i="0" u="none"/>
              <a:t>Предпосылки успеха:</a:t>
            </a:r>
          </a:p>
          <a:p>
            <a:pPr algn="l" rtl="0"/>
            <a:r>
              <a:rPr lang="ru" b="0" i="0" u="none"/>
              <a:t>Знайте свои сильные и слабые стороны</a:t>
            </a:r>
          </a:p>
          <a:p>
            <a:pPr algn="l" rtl="0"/>
            <a:r>
              <a:rPr lang="ru" b="0" i="0" u="none"/>
              <a:t>Ваше понимание успеха</a:t>
            </a:r>
          </a:p>
          <a:p>
            <a:pPr algn="l" rtl="0"/>
            <a:r>
              <a:rPr lang="ru" b="0" i="0" u="none"/>
              <a:t>Устойчивость к стрессу</a:t>
            </a:r>
          </a:p>
          <a:p>
            <a:pPr algn="l" rtl="0"/>
            <a:r>
              <a:rPr lang="ru" b="0" i="0" u="none"/>
              <a:t>Умение учиться на ошибках (других) </a:t>
            </a:r>
          </a:p>
          <a:p>
            <a:endParaRPr lang="ru" noProof="0" dirty="0" smtClean="0"/>
          </a:p>
          <a:p>
            <a:endParaRPr lang="ru" noProof="0" dirty="0" smtClean="0"/>
          </a:p>
          <a:p>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t>14</a:t>
            </a:fld>
            <a:endParaRPr lang="ru"/>
          </a:p>
        </p:txBody>
      </p:sp>
    </p:spTree>
    <p:extLst>
      <p:ext uri="{BB962C8B-B14F-4D97-AF65-F5344CB8AC3E}">
        <p14:creationId xmlns:p14="http://schemas.microsoft.com/office/powerpoint/2010/main" val="12434756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Предпринимательство = радость жизни</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t>15</a:t>
            </a:fld>
            <a:endParaRPr lang="ru" dirty="0"/>
          </a:p>
        </p:txBody>
      </p:sp>
      <p:sp>
        <p:nvSpPr>
          <p:cNvPr id="7" name="TextBox 6"/>
          <p:cNvSpPr txBox="1"/>
          <p:nvPr/>
        </p:nvSpPr>
        <p:spPr>
          <a:xfrm>
            <a:off x="5875883" y="5606945"/>
            <a:ext cx="2832251" cy="369332"/>
          </a:xfrm>
          <a:prstGeom prst="rect">
            <a:avLst/>
          </a:prstGeom>
          <a:noFill/>
        </p:spPr>
        <p:txBody>
          <a:bodyPr wrap="none" rtlCol="0">
            <a:spAutoFit/>
          </a:bodyPr>
          <a:lstStyle/>
          <a:p>
            <a:pPr algn="l" rtl="0"/>
            <a:r>
              <a:rPr lang="ru" b="0" i="0" u="none"/>
              <a:t>www.stardi.inspiratsioon.ee</a:t>
            </a:r>
            <a:endParaRPr lang="ru" dirty="0"/>
          </a:p>
        </p:txBody>
      </p:sp>
      <p:sp>
        <p:nvSpPr>
          <p:cNvPr id="3" name="Content Placeholder 2"/>
          <p:cNvSpPr>
            <a:spLocks noGrp="1"/>
          </p:cNvSpPr>
          <p:nvPr>
            <p:ph idx="1"/>
          </p:nvPr>
        </p:nvSpPr>
        <p:spPr/>
        <p:txBody>
          <a:bodyPr/>
          <a:lstStyle/>
          <a:p>
            <a:endParaRPr lang="et-EE" dirty="0"/>
          </a:p>
        </p:txBody>
      </p:sp>
      <p:pic>
        <p:nvPicPr>
          <p:cNvPr id="11" name="Picture 10"/>
          <p:cNvPicPr>
            <a:picLocks noChangeAspect="1"/>
          </p:cNvPicPr>
          <p:nvPr/>
        </p:nvPicPr>
        <p:blipFill>
          <a:blip r:embed="rId3"/>
          <a:stretch>
            <a:fillRect/>
          </a:stretch>
        </p:blipFill>
        <p:spPr>
          <a:xfrm>
            <a:off x="2194182" y="1773999"/>
            <a:ext cx="4359018" cy="4017612"/>
          </a:xfrm>
          <a:prstGeom prst="rect">
            <a:avLst/>
          </a:prstGeom>
        </p:spPr>
      </p:pic>
    </p:spTree>
    <p:extLst>
      <p:ext uri="{BB962C8B-B14F-4D97-AF65-F5344CB8AC3E}">
        <p14:creationId xmlns:p14="http://schemas.microsoft.com/office/powerpoint/2010/main" val="22986017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2040" y="1600200"/>
            <a:ext cx="4032448" cy="4525963"/>
          </a:xfrm>
        </p:spPr>
        <p:txBody>
          <a:bodyPr>
            <a:normAutofit fontScale="85000" lnSpcReduction="20000"/>
          </a:bodyPr>
          <a:lstStyle/>
          <a:p>
            <a:pPr marL="0" indent="0" algn="l" rtl="0">
              <a:buNone/>
            </a:pPr>
            <a:r>
              <a:rPr lang="ru" b="0" i="0" u="none"/>
              <a:t>Запишите </a:t>
            </a:r>
            <a:r>
              <a:rPr lang="ru" b="1" i="0" u="none"/>
              <a:t>(3 минуты):</a:t>
            </a:r>
          </a:p>
          <a:p>
            <a:pPr algn="l" rtl="0"/>
            <a:r>
              <a:rPr lang="ru" b="0" i="0" u="none"/>
              <a:t>3 вещи, которыми Вы </a:t>
            </a:r>
            <a:r>
              <a:rPr lang="ru" b="1" i="0" u="none"/>
              <a:t>наслаждаетесь</a:t>
            </a:r>
          </a:p>
          <a:p>
            <a:pPr algn="l" rtl="0"/>
            <a:r>
              <a:rPr lang="ru" b="0" i="0" u="none"/>
              <a:t>3 вещи, которые Вы </a:t>
            </a:r>
            <a:r>
              <a:rPr lang="ru" b="1" i="0" u="none"/>
              <a:t>умеете</a:t>
            </a:r>
          </a:p>
          <a:p>
            <a:pPr marL="0" indent="0" algn="l" rtl="0">
              <a:buNone/>
            </a:pPr>
            <a:endParaRPr lang="ru" noProof="0" dirty="0" smtClean="0"/>
          </a:p>
          <a:p>
            <a:pPr marL="0" indent="0" algn="l" rtl="0">
              <a:buNone/>
            </a:pPr>
            <a:r>
              <a:rPr lang="ru" b="0" i="0" u="none"/>
              <a:t>Если Вы готовы, то...</a:t>
            </a:r>
          </a:p>
          <a:p>
            <a:pPr algn="l" rtl="0"/>
            <a:r>
              <a:rPr lang="ru" b="0" i="0" u="none"/>
              <a:t>Оцените, насколько Ваша бизнес-идея совпадает с Вашими интересами и умениями </a:t>
            </a:r>
            <a:endParaRPr lang="ru" b="1"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16</a:t>
            </a:fld>
            <a:endParaRPr lang="ru"/>
          </a:p>
        </p:txBody>
      </p:sp>
      <p:sp>
        <p:nvSpPr>
          <p:cNvPr id="6" name="Title 1"/>
          <p:cNvSpPr>
            <a:spLocks noGrp="1"/>
          </p:cNvSpPr>
          <p:nvPr>
            <p:ph type="title"/>
          </p:nvPr>
        </p:nvSpPr>
        <p:spPr>
          <a:xfrm>
            <a:off x="457200" y="274638"/>
            <a:ext cx="8229600" cy="1143000"/>
          </a:xfrm>
        </p:spPr>
        <p:txBody>
          <a:bodyPr/>
          <a:lstStyle/>
          <a:p>
            <a:pPr rtl="0"/>
            <a:r>
              <a:rPr lang="ru" b="1" i="0" u="none">
                <a:solidFill>
                  <a:srgbClr val="008000"/>
                </a:solidFill>
              </a:rPr>
              <a:t>Практическое задание</a:t>
            </a:r>
            <a:endParaRPr lang="ru" b="1" noProof="0" dirty="0">
              <a:solidFill>
                <a:srgbClr val="008000"/>
              </a:solidFill>
            </a:endParaRPr>
          </a:p>
        </p:txBody>
      </p:sp>
      <p:pic>
        <p:nvPicPr>
          <p:cNvPr id="2" name="Picture 1"/>
          <p:cNvPicPr>
            <a:picLocks noChangeAspect="1"/>
          </p:cNvPicPr>
          <p:nvPr/>
        </p:nvPicPr>
        <p:blipFill>
          <a:blip r:embed="rId2"/>
          <a:stretch>
            <a:fillRect/>
          </a:stretch>
        </p:blipFill>
        <p:spPr>
          <a:xfrm>
            <a:off x="237276" y="1653458"/>
            <a:ext cx="4360105" cy="4012840"/>
          </a:xfrm>
          <a:prstGeom prst="rect">
            <a:avLst/>
          </a:prstGeom>
        </p:spPr>
      </p:pic>
    </p:spTree>
    <p:extLst>
      <p:ext uri="{BB962C8B-B14F-4D97-AF65-F5344CB8AC3E}">
        <p14:creationId xmlns:p14="http://schemas.microsoft.com/office/powerpoint/2010/main" val="365414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2.</a:t>
            </a:r>
            <a:r>
              <a:rPr lang="ru" b="0" i="0" u="none"/>
              <a:t> </a:t>
            </a:r>
            <a:r>
              <a:rPr lang="ru" b="1" i="0" u="none"/>
              <a:t>Успех: Ваше понятие об успехе</a:t>
            </a:r>
            <a:endParaRPr lang="ru" noProof="0" dirty="0"/>
          </a:p>
        </p:txBody>
      </p:sp>
      <p:sp>
        <p:nvSpPr>
          <p:cNvPr id="3" name="Content Placeholder 2"/>
          <p:cNvSpPr>
            <a:spLocks noGrp="1"/>
          </p:cNvSpPr>
          <p:nvPr>
            <p:ph idx="1"/>
          </p:nvPr>
        </p:nvSpPr>
        <p:spPr>
          <a:xfrm>
            <a:off x="457200" y="1479916"/>
            <a:ext cx="8229600" cy="4781128"/>
          </a:xfrm>
        </p:spPr>
        <p:txBody>
          <a:bodyPr>
            <a:normAutofit fontScale="92500" lnSpcReduction="10000"/>
          </a:bodyPr>
          <a:lstStyle/>
          <a:p>
            <a:pPr marL="0" indent="0" algn="l" rtl="0">
              <a:buNone/>
            </a:pPr>
            <a:r>
              <a:rPr lang="ru" b="0" i="0" u="none"/>
              <a:t>Почему Вы хотели бы стать или продолжать быть предпринимателем?</a:t>
            </a:r>
          </a:p>
          <a:p>
            <a:pPr lvl="1" algn="l" rtl="0"/>
            <a:r>
              <a:rPr lang="ru" b="0" i="0" u="none"/>
              <a:t>создать известное на международном уровне изделие или услугу</a:t>
            </a:r>
          </a:p>
          <a:p>
            <a:pPr lvl="1" algn="l" rtl="0"/>
            <a:r>
              <a:rPr lang="ru" b="0" i="0" u="none"/>
              <a:t>разбогатеть</a:t>
            </a:r>
          </a:p>
          <a:p>
            <a:pPr lvl="1" algn="l" rtl="0"/>
            <a:r>
              <a:rPr lang="ru" b="0" i="0" u="none"/>
              <a:t>обеспечить семье стабильный доход</a:t>
            </a:r>
          </a:p>
          <a:p>
            <a:pPr lvl="1" algn="l" rtl="0"/>
            <a:r>
              <a:rPr lang="ru" b="0" i="0" u="none"/>
              <a:t>принадлежать к элите Эстонии</a:t>
            </a:r>
          </a:p>
          <a:p>
            <a:pPr lvl="1" algn="l" rtl="0"/>
            <a:r>
              <a:rPr lang="ru" b="0" i="0" u="none"/>
              <a:t>зарабатывать на своем хобби</a:t>
            </a:r>
          </a:p>
          <a:p>
            <a:pPr lvl="1" algn="l" rtl="0"/>
            <a:r>
              <a:rPr lang="ru" b="0" i="0" u="none"/>
              <a:t>не можете работать в подчинении</a:t>
            </a:r>
          </a:p>
          <a:p>
            <a:pPr lvl="1" algn="l" rtl="0"/>
            <a:r>
              <a:rPr lang="ru" b="0" i="0" u="none"/>
              <a:t>руководить крупным и быстро развивающимся предприятием</a:t>
            </a:r>
          </a:p>
          <a:p>
            <a:pPr lvl="1" algn="l" rtl="0"/>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17</a:t>
            </a:fld>
            <a:endParaRPr lang="ru"/>
          </a:p>
        </p:txBody>
      </p:sp>
    </p:spTree>
    <p:extLst>
      <p:ext uri="{BB962C8B-B14F-4D97-AF65-F5344CB8AC3E}">
        <p14:creationId xmlns:p14="http://schemas.microsoft.com/office/powerpoint/2010/main" val="317946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2.</a:t>
            </a:r>
            <a:r>
              <a:rPr lang="ru" b="0" i="0" u="none"/>
              <a:t> </a:t>
            </a:r>
            <a:r>
              <a:rPr lang="ru" b="1" i="0" u="none"/>
              <a:t>Успех: устойчивость к стрессу</a:t>
            </a:r>
            <a:endParaRPr lang="ru" noProof="0" dirty="0"/>
          </a:p>
        </p:txBody>
      </p:sp>
      <p:sp>
        <p:nvSpPr>
          <p:cNvPr id="3" name="Content Placeholder 2"/>
          <p:cNvSpPr>
            <a:spLocks noGrp="1"/>
          </p:cNvSpPr>
          <p:nvPr>
            <p:ph idx="1"/>
          </p:nvPr>
        </p:nvSpPr>
        <p:spPr>
          <a:xfrm>
            <a:off x="457200" y="1340768"/>
            <a:ext cx="8219256" cy="5040560"/>
          </a:xfrm>
        </p:spPr>
        <p:txBody>
          <a:bodyPr>
            <a:normAutofit fontScale="92500" lnSpcReduction="10000"/>
          </a:bodyPr>
          <a:lstStyle/>
          <a:p>
            <a:pPr algn="l" rtl="0"/>
            <a:r>
              <a:rPr lang="ru" sz="3000" b="1" i="0" u="none"/>
              <a:t>Чем Вы готовы рисковать?</a:t>
            </a:r>
          </a:p>
          <a:p>
            <a:pPr lvl="1" algn="l" rtl="0"/>
            <a:r>
              <a:rPr lang="ru" sz="3000" b="0" i="0" u="none"/>
              <a:t>потерей какой суммы</a:t>
            </a:r>
          </a:p>
          <a:p>
            <a:pPr lvl="1" algn="l" rtl="0"/>
            <a:r>
              <a:rPr lang="ru" sz="3000" b="0" i="0" u="none"/>
              <a:t>передачей какой доли инвесторам или работникам</a:t>
            </a:r>
          </a:p>
          <a:p>
            <a:pPr lvl="1" algn="l" rtl="0"/>
            <a:r>
              <a:rPr lang="ru" sz="3000" b="0" i="0" u="none"/>
              <a:t>насколько Вы готовы испортить отношения со своими близкими (напр., из-за нехватки времени) </a:t>
            </a:r>
          </a:p>
          <a:p>
            <a:pPr algn="l" rtl="0"/>
            <a:r>
              <a:rPr lang="ru" sz="3000" b="1" i="0" u="none"/>
              <a:t>Что вызывает у Вас стресс?</a:t>
            </a:r>
            <a:r>
              <a:rPr lang="ru" sz="3000" b="0" i="0" u="none"/>
              <a:t> Как Вы переносите стресс? Что является для Вас «знаками» того, что стресс начинает переходить границы терпимого?</a:t>
            </a:r>
          </a:p>
          <a:p>
            <a:pPr algn="l" rtl="0"/>
            <a:r>
              <a:rPr lang="ru" sz="3000" b="0" i="0" u="none"/>
              <a:t>Что помогает Вам </a:t>
            </a:r>
            <a:r>
              <a:rPr lang="ru" sz="3000" b="1" i="0" u="none"/>
              <a:t>снижать стресс?</a:t>
            </a:r>
          </a:p>
          <a:p>
            <a:endParaRPr lang="ru" sz="3000" noProof="0" dirty="0" smtClean="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18</a:t>
            </a:fld>
            <a:endParaRPr lang="ru"/>
          </a:p>
        </p:txBody>
      </p:sp>
    </p:spTree>
    <p:extLst>
      <p:ext uri="{BB962C8B-B14F-4D97-AF65-F5344CB8AC3E}">
        <p14:creationId xmlns:p14="http://schemas.microsoft.com/office/powerpoint/2010/main" val="26933144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435280" cy="4709120"/>
          </a:xfrm>
        </p:spPr>
        <p:txBody>
          <a:bodyPr>
            <a:normAutofit fontScale="92500"/>
          </a:bodyPr>
          <a:lstStyle/>
          <a:p>
            <a:pPr marL="0" indent="0" algn="l" rtl="0">
              <a:buNone/>
            </a:pPr>
            <a:r>
              <a:rPr lang="ru" b="0" i="0" u="none"/>
              <a:t>Запишите </a:t>
            </a:r>
            <a:r>
              <a:rPr lang="ru" b="1" i="0" u="none"/>
              <a:t>(7 минут):</a:t>
            </a:r>
          </a:p>
          <a:p>
            <a:pPr algn="l" rtl="0"/>
            <a:r>
              <a:rPr lang="ru" b="1" i="0" u="none"/>
              <a:t>чего Вы хотите достичь как предприниматель?</a:t>
            </a:r>
          </a:p>
          <a:p>
            <a:pPr lvl="1" algn="l" rtl="0"/>
            <a:r>
              <a:rPr lang="ru" b="0" i="0" u="none"/>
              <a:t>как благодаря Вам мир станет лучше через 10 лет </a:t>
            </a:r>
          </a:p>
          <a:p>
            <a:pPr lvl="1" algn="l" rtl="0"/>
            <a:r>
              <a:rPr lang="ru" b="0" i="0" u="none"/>
              <a:t>ежемесячный доход через 10 лет</a:t>
            </a:r>
          </a:p>
          <a:p>
            <a:pPr lvl="1" algn="l" rtl="0"/>
            <a:r>
              <a:rPr lang="ru" b="0" i="0" u="none"/>
              <a:t>что Вы сможете себе позволить через 10 лет </a:t>
            </a:r>
          </a:p>
          <a:p>
            <a:pPr lvl="1" algn="l" rtl="0"/>
            <a:r>
              <a:rPr lang="ru" b="0" i="0" u="none"/>
              <a:t>содержание работы и самореализация через 10 лет</a:t>
            </a:r>
          </a:p>
          <a:p>
            <a:pPr algn="l" rtl="0"/>
            <a:r>
              <a:rPr lang="ru" b="1" i="0" u="none"/>
              <a:t>что вызывает у Вас стресс?</a:t>
            </a:r>
          </a:p>
          <a:p>
            <a:pPr algn="l" rtl="0"/>
            <a:r>
              <a:rPr lang="ru" b="1" i="0" u="none"/>
              <a:t>как бороться со стрессом</a:t>
            </a:r>
            <a:r>
              <a:rPr lang="ru" b="0" i="0" u="none"/>
              <a:t>, чтобы не перегореть (премы или правила)?</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19</a:t>
            </a:fld>
            <a:endParaRPr lang="ru"/>
          </a:p>
        </p:txBody>
      </p:sp>
      <p:sp>
        <p:nvSpPr>
          <p:cNvPr id="6" name="Title 1"/>
          <p:cNvSpPr>
            <a:spLocks noGrp="1"/>
          </p:cNvSpPr>
          <p:nvPr>
            <p:ph type="title"/>
          </p:nvPr>
        </p:nvSpPr>
        <p:spPr>
          <a:xfrm>
            <a:off x="457200" y="274638"/>
            <a:ext cx="8229600" cy="1143000"/>
          </a:xfrm>
        </p:spPr>
        <p:txBody>
          <a:bodyPr/>
          <a:lstStyle/>
          <a:p>
            <a:pPr rtl="0"/>
            <a:r>
              <a:rPr lang="ru" b="1" i="0" u="none">
                <a:solidFill>
                  <a:srgbClr val="008000"/>
                </a:solidFill>
              </a:rPr>
              <a:t>Практическое задание</a:t>
            </a:r>
            <a:endParaRPr lang="ru" b="1" noProof="0" dirty="0">
              <a:solidFill>
                <a:srgbClr val="008000"/>
              </a:solidFill>
            </a:endParaRPr>
          </a:p>
        </p:txBody>
      </p:sp>
    </p:spTree>
    <p:extLst>
      <p:ext uri="{BB962C8B-B14F-4D97-AF65-F5344CB8AC3E}">
        <p14:creationId xmlns:p14="http://schemas.microsoft.com/office/powerpoint/2010/main" val="630346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3568" y="1916832"/>
            <a:ext cx="7772400" cy="4176464"/>
          </a:xfrm>
        </p:spPr>
        <p:txBody>
          <a:bodyPr>
            <a:normAutofit fontScale="90000"/>
          </a:bodyPr>
          <a:lstStyle/>
          <a:p>
            <a:pPr algn="l" rtl="0"/>
            <a:r>
              <a:rPr lang="ru" sz="3600" b="1" i="0" u="none"/>
              <a:t>Авторы программы обучения:</a:t>
            </a:r>
            <a:r>
              <a:rPr lang="ru" sz="3600"/>
              <a:t/>
            </a:r>
            <a:br>
              <a:rPr lang="ru" sz="3600"/>
            </a:br>
            <a:r>
              <a:rPr lang="ru" sz="2700" b="0" i="0" u="none"/>
              <a:t>Элмо Пуйдет</a:t>
            </a:r>
            <a:r>
              <a:rPr lang="ru" sz="2700" b="0"/>
              <a:t/>
            </a:r>
            <a:br>
              <a:rPr lang="ru" sz="2700" b="0"/>
            </a:br>
            <a:r>
              <a:rPr lang="ru" sz="2700" b="0" i="0" u="none"/>
              <a:t>Калев Каарна</a:t>
            </a:r>
            <a:r>
              <a:rPr lang="ru" sz="2700" b="0"/>
              <a:t/>
            </a:r>
            <a:br>
              <a:rPr lang="ru" sz="2700" b="0"/>
            </a:br>
            <a:r>
              <a:rPr lang="ru" sz="2700" b="0" i="0" u="none"/>
              <a:t>Андро Куллеркупп</a:t>
            </a:r>
            <a:r>
              <a:rPr lang="ru" sz="2700" b="0"/>
              <a:t/>
            </a:r>
            <a:br>
              <a:rPr lang="ru" sz="2700" b="0"/>
            </a:br>
            <a:r>
              <a:rPr lang="ru" sz="2700" b="0" i="0" u="none"/>
              <a:t>Ингелизе Израэль</a:t>
            </a:r>
            <a:r>
              <a:rPr lang="ru" sz="2700" b="0"/>
              <a:t/>
            </a:r>
            <a:br>
              <a:rPr lang="ru" sz="2700" b="0"/>
            </a:br>
            <a:r>
              <a:rPr lang="ru" sz="2700" b="0" i="0" u="none"/>
              <a:t>Альгис Перенс</a:t>
            </a:r>
            <a:r>
              <a:rPr lang="ru" sz="2700" b="0"/>
              <a:t/>
            </a:r>
            <a:br>
              <a:rPr lang="ru" sz="2700" b="0"/>
            </a:br>
            <a:r>
              <a:rPr lang="ru" sz="2700" b="0" i="0" u="none"/>
              <a:t>Сийри Эйнасте</a:t>
            </a:r>
            <a:r>
              <a:rPr lang="ru" sz="2700" b="0"/>
              <a:t/>
            </a:r>
            <a:br>
              <a:rPr lang="ru" sz="2700" b="0"/>
            </a:br>
            <a:r>
              <a:rPr lang="ru" sz="2700" b="0" i="0" u="none"/>
              <a:t>Арго Терал</a:t>
            </a:r>
            <a:r>
              <a:rPr lang="ru" sz="2700" b="0"/>
              <a:t/>
            </a:r>
            <a:br>
              <a:rPr lang="ru" sz="2700" b="0"/>
            </a:br>
            <a:r>
              <a:rPr lang="ru" sz="2700" b="0" i="0" u="none"/>
              <a:t>Индрек Марипуу</a:t>
            </a:r>
            <a:r>
              <a:rPr lang="ru" sz="2700" b="0"/>
              <a:t/>
            </a:r>
            <a:br>
              <a:rPr lang="ru" sz="2700" b="0"/>
            </a:br>
            <a:r>
              <a:rPr lang="ru" sz="2700" b="0" i="0" u="none"/>
              <a:t>Татьяна Мороз</a:t>
            </a:r>
            <a:r>
              <a:rPr lang="ru" sz="2700" b="0"/>
              <a:t/>
            </a:r>
            <a:br>
              <a:rPr lang="ru" sz="2700" b="0"/>
            </a:br>
            <a:r>
              <a:rPr lang="ru" sz="2700" b="0" i="0" u="none"/>
              <a:t>Ло Рихвк</a:t>
            </a:r>
            <a:endParaRPr lang="ru" sz="2700" b="0" noProof="0" dirty="0"/>
          </a:p>
        </p:txBody>
      </p:sp>
    </p:spTree>
    <p:extLst>
      <p:ext uri="{BB962C8B-B14F-4D97-AF65-F5344CB8AC3E}">
        <p14:creationId xmlns:p14="http://schemas.microsoft.com/office/powerpoint/2010/main" val="1675597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Формулировка миссии</a:t>
            </a:r>
            <a:endParaRPr lang="ru" noProof="0" dirty="0"/>
          </a:p>
        </p:txBody>
      </p:sp>
      <p:sp>
        <p:nvSpPr>
          <p:cNvPr id="3" name="Content Placeholder 2"/>
          <p:cNvSpPr>
            <a:spLocks noGrp="1"/>
          </p:cNvSpPr>
          <p:nvPr>
            <p:ph idx="1"/>
          </p:nvPr>
        </p:nvSpPr>
        <p:spPr>
          <a:xfrm>
            <a:off x="457200" y="1417638"/>
            <a:ext cx="8363272" cy="4819674"/>
          </a:xfrm>
        </p:spPr>
        <p:txBody>
          <a:bodyPr>
            <a:normAutofit fontScale="92500" lnSpcReduction="20000"/>
          </a:bodyPr>
          <a:lstStyle/>
          <a:p>
            <a:pPr algn="l" rtl="0">
              <a:lnSpc>
                <a:spcPct val="90000"/>
              </a:lnSpc>
            </a:pPr>
            <a:r>
              <a:rPr lang="ru" sz="3600" b="1" i="0" u="none"/>
              <a:t>Миссия</a:t>
            </a:r>
          </a:p>
          <a:p>
            <a:pPr lvl="1" algn="l" rtl="0">
              <a:lnSpc>
                <a:spcPct val="90000"/>
              </a:lnSpc>
            </a:pPr>
            <a:r>
              <a:rPr lang="ru" sz="3200" b="0" i="0" u="none"/>
              <a:t>Кому, что и как мы предлагаем?</a:t>
            </a:r>
          </a:p>
          <a:p>
            <a:pPr lvl="1" algn="l" rtl="0">
              <a:lnSpc>
                <a:spcPct val="90000"/>
              </a:lnSpc>
            </a:pPr>
            <a:r>
              <a:rPr lang="ru" sz="3200" b="0" i="0" u="none"/>
              <a:t>Какова наша высшая цель? </a:t>
            </a:r>
          </a:p>
          <a:p>
            <a:pPr lvl="1" algn="l" rtl="0">
              <a:lnSpc>
                <a:spcPct val="90000"/>
              </a:lnSpc>
            </a:pPr>
            <a:r>
              <a:rPr lang="ru" sz="3200" b="0" i="0" u="none"/>
              <a:t>Какую потребность мы удовлетворяем?</a:t>
            </a:r>
          </a:p>
          <a:p>
            <a:pPr algn="l" rtl="0">
              <a:lnSpc>
                <a:spcPct val="90000"/>
              </a:lnSpc>
            </a:pPr>
            <a:r>
              <a:rPr lang="ru" sz="3600" b="1" i="0" u="none"/>
              <a:t>Возможное начало миссии:</a:t>
            </a:r>
            <a:r>
              <a:rPr lang="ru" sz="3600" b="0" i="0" u="none"/>
              <a:t> </a:t>
            </a:r>
          </a:p>
          <a:p>
            <a:pPr lvl="1" algn="l" rtl="0">
              <a:lnSpc>
                <a:spcPct val="90000"/>
              </a:lnSpc>
            </a:pPr>
            <a:r>
              <a:rPr lang="ru" sz="3200" b="0" i="0" u="none"/>
              <a:t>Мы работаем во имя того, чтобы наши клиенты...</a:t>
            </a:r>
            <a:endParaRPr lang="ru" sz="1800" noProof="0" dirty="0"/>
          </a:p>
          <a:p>
            <a:pPr lvl="1" algn="l" rtl="0"/>
            <a:r>
              <a:rPr lang="ru" sz="3200" b="0" i="0" u="none"/>
              <a:t>Мы хотим, чтобы...</a:t>
            </a:r>
            <a:endParaRPr lang="ru" sz="1800" noProof="0" dirty="0"/>
          </a:p>
          <a:p>
            <a:pPr lvl="1" algn="l" rtl="0"/>
            <a:r>
              <a:rPr lang="ru" sz="3200" b="0" i="0" u="none"/>
              <a:t>Наша миссия - ...</a:t>
            </a:r>
            <a:endParaRPr lang="ru" sz="2400" noProof="0" dirty="0"/>
          </a:p>
          <a:p>
            <a:pPr algn="l" rtl="0">
              <a:lnSpc>
                <a:spcPct val="90000"/>
              </a:lnSpc>
            </a:pPr>
            <a:r>
              <a:rPr lang="ru" sz="3600" b="0" i="0" u="none"/>
              <a:t>Вдобавок к миссии: запоминающийся </a:t>
            </a:r>
            <a:r>
              <a:rPr lang="ru" sz="3600" b="1" i="0" u="none"/>
              <a:t>слоган</a:t>
            </a:r>
          </a:p>
          <a:p>
            <a:pPr lvl="1" algn="l" rtl="0">
              <a:lnSpc>
                <a:spcPct val="90000"/>
              </a:lnSpc>
            </a:pPr>
            <a:endParaRPr lang="ru" altLang="et-EE" sz="3200"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20</a:t>
            </a:fld>
            <a:endParaRPr lang="ru" dirty="0"/>
          </a:p>
        </p:txBody>
      </p:sp>
    </p:spTree>
    <p:extLst>
      <p:ext uri="{BB962C8B-B14F-4D97-AF65-F5344CB8AC3E}">
        <p14:creationId xmlns:p14="http://schemas.microsoft.com/office/powerpoint/2010/main" val="2473052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pPr rtl="0"/>
            <a:r>
              <a:rPr lang="ru" b="1" i="0" u="none"/>
              <a:t>Видение</a:t>
            </a:r>
            <a:endParaRPr lang="ru" noProof="0" dirty="0"/>
          </a:p>
        </p:txBody>
      </p:sp>
      <p:sp>
        <p:nvSpPr>
          <p:cNvPr id="3" name="Content Placeholder 2"/>
          <p:cNvSpPr>
            <a:spLocks noGrp="1"/>
          </p:cNvSpPr>
          <p:nvPr>
            <p:ph idx="1"/>
          </p:nvPr>
        </p:nvSpPr>
        <p:spPr>
          <a:xfrm>
            <a:off x="457200" y="1340768"/>
            <a:ext cx="8229600" cy="4824536"/>
          </a:xfrm>
        </p:spPr>
        <p:txBody>
          <a:bodyPr>
            <a:normAutofit fontScale="85000" lnSpcReduction="20000"/>
          </a:bodyPr>
          <a:lstStyle/>
          <a:p>
            <a:pPr algn="l" rtl="0"/>
            <a:r>
              <a:rPr lang="ru" b="0" i="0" u="none" dirty="0"/>
              <a:t>Мы достигаем того, что можем себе представить</a:t>
            </a:r>
          </a:p>
          <a:p>
            <a:r>
              <a:rPr lang="ru-RU" dirty="0" smtClean="0"/>
              <a:t>«Для </a:t>
            </a:r>
            <a:r>
              <a:rPr lang="ru-RU" dirty="0"/>
              <a:t>корабля не имеющего пристани – ни один ветер не бывает </a:t>
            </a:r>
            <a:r>
              <a:rPr lang="ru-RU" dirty="0" smtClean="0"/>
              <a:t>попутным.» Сенека</a:t>
            </a:r>
          </a:p>
          <a:p>
            <a:r>
              <a:rPr lang="ru" b="1" i="0" u="none" dirty="0" smtClean="0"/>
              <a:t>Видение </a:t>
            </a:r>
            <a:r>
              <a:rPr lang="ru" b="1" i="0" u="none" dirty="0"/>
              <a:t>может быть замечательным лозунгом, но лучше рассмотреть одно «фото» из будущего детально</a:t>
            </a:r>
          </a:p>
          <a:p>
            <a:pPr algn="l" rtl="0"/>
            <a:r>
              <a:rPr lang="ru" b="0" i="0" u="none" dirty="0"/>
              <a:t>Когда мы визуализируем будущее, всё очарование заключается в деталях. Каждая деталь будущего помогает принимать лучшие решения сегодня и завтра </a:t>
            </a:r>
          </a:p>
          <a:p>
            <a:endParaRPr lang="ru" noProof="0" dirty="0" smtClean="0"/>
          </a:p>
          <a:p>
            <a:pPr algn="l" rtl="0"/>
            <a:r>
              <a:rPr lang="ru" b="0" i="0" u="none" dirty="0"/>
              <a:t>Видение записать в рабочую тетрать на стр. ... </a:t>
            </a:r>
          </a:p>
          <a:p>
            <a:endParaRPr lang="ru" noProof="0" dirty="0" smtClean="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4906D54D-4E2D-6146-92B5-05DDBAEE7A68}" type="slidenum">
              <a:rPr/>
              <a:pPr algn="r" rtl="0"/>
              <a:t>21</a:t>
            </a:fld>
            <a:endParaRPr lang="ru"/>
          </a:p>
        </p:txBody>
      </p:sp>
    </p:spTree>
    <p:extLst>
      <p:ext uri="{BB962C8B-B14F-4D97-AF65-F5344CB8AC3E}">
        <p14:creationId xmlns:p14="http://schemas.microsoft.com/office/powerpoint/2010/main" val="11027992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pPr rtl="0"/>
            <a:r>
              <a:rPr lang="ru" b="1" i="0" u="none" dirty="0"/>
              <a:t>Создание </a:t>
            </a:r>
            <a:r>
              <a:rPr lang="ru" b="1" i="0" u="none" dirty="0" smtClean="0"/>
              <a:t>видения </a:t>
            </a:r>
            <a:r>
              <a:rPr lang="ru" b="1" i="0" u="none" dirty="0"/>
              <a:t>на 3 года</a:t>
            </a:r>
            <a:endParaRPr lang="ru" noProof="0" dirty="0"/>
          </a:p>
        </p:txBody>
      </p:sp>
      <p:sp>
        <p:nvSpPr>
          <p:cNvPr id="3" name="Content Placeholder 2"/>
          <p:cNvSpPr>
            <a:spLocks noGrp="1"/>
          </p:cNvSpPr>
          <p:nvPr>
            <p:ph idx="1"/>
          </p:nvPr>
        </p:nvSpPr>
        <p:spPr>
          <a:xfrm>
            <a:off x="457200" y="1340768"/>
            <a:ext cx="8507288" cy="4752528"/>
          </a:xfrm>
        </p:spPr>
        <p:txBody>
          <a:bodyPr>
            <a:normAutofit fontScale="70000" lnSpcReduction="20000"/>
          </a:bodyPr>
          <a:lstStyle/>
          <a:p>
            <a:pPr marL="0" indent="0" algn="l" rtl="0">
              <a:buNone/>
            </a:pPr>
            <a:r>
              <a:rPr lang="ru" b="0" i="0" u="none"/>
              <a:t>Примерные темы, на которые можно придумать ключевые слова или более пространные идеи:</a:t>
            </a:r>
          </a:p>
          <a:p>
            <a:pPr algn="l" rtl="0"/>
            <a:r>
              <a:rPr lang="ru" b="0" i="0" u="none"/>
              <a:t>На каких рынках мы находимся? Кто является нашей главной целевой группой/группами?</a:t>
            </a:r>
          </a:p>
          <a:p>
            <a:pPr algn="l" rtl="0"/>
            <a:r>
              <a:rPr lang="ru" b="0" i="0" u="none"/>
              <a:t>Мой бизнес в цифрах:</a:t>
            </a:r>
          </a:p>
          <a:p>
            <a:pPr lvl="1" algn="l" rtl="0"/>
            <a:r>
              <a:rPr lang="ru" b="0" i="0" u="none"/>
              <a:t>Оборот / прибыль? Сколько изделий/услуг я продаю в месяц или в год?</a:t>
            </a:r>
          </a:p>
          <a:p>
            <a:pPr lvl="1" algn="l" rtl="0"/>
            <a:r>
              <a:rPr lang="ru" b="0" i="0" u="none"/>
              <a:t>Число работников? </a:t>
            </a:r>
          </a:p>
          <a:p>
            <a:pPr algn="l" rtl="0"/>
            <a:r>
              <a:rPr lang="ru" b="0" i="0" u="none"/>
              <a:t>Местонахождение? Число представительств/контор?</a:t>
            </a:r>
          </a:p>
          <a:p>
            <a:pPr algn="l" rtl="0"/>
            <a:r>
              <a:rPr lang="ru" b="0" i="0" u="none"/>
              <a:t>Кто является моими добрыми партнерами и поставщиками?</a:t>
            </a:r>
          </a:p>
          <a:p>
            <a:pPr algn="l" rtl="0"/>
            <a:r>
              <a:rPr lang="ru" b="0" i="0" u="none"/>
              <a:t>Что интересного мы предпринимаем с работниками? </a:t>
            </a:r>
            <a:endParaRPr lang="ru" noProof="0" dirty="0"/>
          </a:p>
          <a:p>
            <a:pPr algn="l" rtl="0"/>
            <a:r>
              <a:rPr lang="ru" b="0" i="0" u="none"/>
              <a:t>Как работаем с очень хорошими и постоянными клиентами?</a:t>
            </a:r>
          </a:p>
          <a:p>
            <a:pPr algn="l" rtl="0"/>
            <a:r>
              <a:rPr lang="ru" b="0" i="0" u="none"/>
              <a:t>Каковы наши ценности?</a:t>
            </a:r>
          </a:p>
          <a:p>
            <a:endParaRPr lang="ru" noProof="0" dirty="0" smtClean="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4906D54D-4E2D-6146-92B5-05DDBAEE7A68}" type="slidenum">
              <a:rPr/>
              <a:pPr algn="r" rtl="0"/>
              <a:t>22</a:t>
            </a:fld>
            <a:endParaRPr lang="ru"/>
          </a:p>
        </p:txBody>
      </p:sp>
    </p:spTree>
    <p:extLst>
      <p:ext uri="{BB962C8B-B14F-4D97-AF65-F5344CB8AC3E}">
        <p14:creationId xmlns:p14="http://schemas.microsoft.com/office/powerpoint/2010/main" val="3262566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507288" cy="4525963"/>
          </a:xfrm>
        </p:spPr>
        <p:txBody>
          <a:bodyPr/>
          <a:lstStyle/>
          <a:p>
            <a:pPr marL="0" indent="0" algn="l" rtl="0">
              <a:buNone/>
            </a:pPr>
            <a:r>
              <a:rPr lang="ru" b="0" i="0" u="none" dirty="0"/>
              <a:t>Сформулируйте исходя из предыдущего задания 	        </a:t>
            </a:r>
            <a:r>
              <a:rPr lang="ru" b="1" i="0" u="none" dirty="0"/>
              <a:t>(10 минут</a:t>
            </a:r>
            <a:r>
              <a:rPr lang="ru" b="1" i="0" u="none" dirty="0" smtClean="0"/>
              <a:t>) :</a:t>
            </a:r>
            <a:endParaRPr lang="ru" b="1" i="0" u="none" dirty="0"/>
          </a:p>
          <a:p>
            <a:pPr algn="l" rtl="0"/>
            <a:r>
              <a:rPr lang="ru" b="1" i="0" u="none" dirty="0"/>
              <a:t>миссию предприятия</a:t>
            </a:r>
            <a:r>
              <a:rPr lang="ru" b="0" i="0" u="none" dirty="0"/>
              <a:t> – почему это предприятие </a:t>
            </a:r>
            <a:r>
              <a:rPr lang="ru" b="0" i="0" u="none" dirty="0" smtClean="0"/>
              <a:t>дролжно существовать? Кому </a:t>
            </a:r>
            <a:r>
              <a:rPr lang="ru" b="0" i="0" u="none" dirty="0"/>
              <a:t>от этого станет лучше?</a:t>
            </a:r>
          </a:p>
          <a:p>
            <a:pPr algn="l" rtl="0"/>
            <a:r>
              <a:rPr lang="ru" b="1" i="0" u="none" dirty="0"/>
              <a:t>видение приедприятия</a:t>
            </a:r>
            <a:r>
              <a:rPr lang="ru" b="0" i="0" u="none" dirty="0"/>
              <a:t> – каким Вы хотите сделать свое предприятие? из каких принципов исходят работники предприятия? </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23</a:t>
            </a:fld>
            <a:endParaRPr lang="ru"/>
          </a:p>
        </p:txBody>
      </p:sp>
      <p:sp>
        <p:nvSpPr>
          <p:cNvPr id="6" name="Title 1"/>
          <p:cNvSpPr>
            <a:spLocks noGrp="1"/>
          </p:cNvSpPr>
          <p:nvPr>
            <p:ph type="title"/>
          </p:nvPr>
        </p:nvSpPr>
        <p:spPr>
          <a:xfrm>
            <a:off x="457200" y="274638"/>
            <a:ext cx="8229600" cy="1143000"/>
          </a:xfrm>
        </p:spPr>
        <p:txBody>
          <a:bodyPr/>
          <a:lstStyle/>
          <a:p>
            <a:pPr rtl="0"/>
            <a:r>
              <a:rPr lang="ru" b="1" i="0" u="none">
                <a:solidFill>
                  <a:srgbClr val="008000"/>
                </a:solidFill>
              </a:rPr>
              <a:t>Практическое задание</a:t>
            </a:r>
            <a:endParaRPr lang="ru" b="1" noProof="0" dirty="0">
              <a:solidFill>
                <a:srgbClr val="008000"/>
              </a:solidFill>
            </a:endParaRPr>
          </a:p>
        </p:txBody>
      </p:sp>
    </p:spTree>
    <p:extLst>
      <p:ext uri="{BB962C8B-B14F-4D97-AF65-F5344CB8AC3E}">
        <p14:creationId xmlns:p14="http://schemas.microsoft.com/office/powerpoint/2010/main" val="24101535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600200"/>
            <a:ext cx="8640960" cy="4525963"/>
          </a:xfrm>
        </p:spPr>
        <p:txBody>
          <a:bodyPr>
            <a:normAutofit lnSpcReduction="10000"/>
          </a:bodyPr>
          <a:lstStyle/>
          <a:p>
            <a:endParaRPr lang="ru" noProof="0" dirty="0" smtClean="0"/>
          </a:p>
          <a:p>
            <a:pPr marL="0" indent="0" algn="l" rtl="0">
              <a:buNone/>
            </a:pPr>
            <a:r>
              <a:rPr lang="ru" b="0" i="0" u="none" dirty="0"/>
              <a:t>В Эстонии </a:t>
            </a:r>
            <a:r>
              <a:rPr lang="ru" b="0" i="0" u="none" dirty="0" smtClean="0"/>
              <a:t>доли </a:t>
            </a:r>
            <a:r>
              <a:rPr lang="ru" b="0" i="0" u="none" dirty="0"/>
              <a:t>выживания начинающих </a:t>
            </a:r>
            <a:r>
              <a:rPr lang="ru" b="0" i="0" u="none" dirty="0" smtClean="0"/>
              <a:t>предприятий:</a:t>
            </a:r>
            <a:endParaRPr lang="ru" b="0" i="0" u="none" dirty="0"/>
          </a:p>
          <a:p>
            <a:pPr algn="l" rtl="0"/>
            <a:r>
              <a:rPr lang="ru" b="0" i="0" u="none" dirty="0"/>
              <a:t>к концу 1-го года – </a:t>
            </a:r>
            <a:r>
              <a:rPr lang="ru" b="1" i="0" u="none" dirty="0"/>
              <a:t>приблизительно 90%</a:t>
            </a:r>
          </a:p>
          <a:p>
            <a:pPr algn="l" rtl="0"/>
            <a:r>
              <a:rPr lang="ru" b="0" i="0" u="none" dirty="0"/>
              <a:t>к концу 2-го года – </a:t>
            </a:r>
            <a:r>
              <a:rPr lang="ru" b="1" i="0" u="none" dirty="0"/>
              <a:t>65-70%</a:t>
            </a:r>
          </a:p>
          <a:p>
            <a:pPr algn="l" rtl="0"/>
            <a:r>
              <a:rPr lang="ru" b="1" i="0" u="none" dirty="0">
                <a:solidFill>
                  <a:srgbClr val="FF0000"/>
                </a:solidFill>
              </a:rPr>
              <a:t>к концу 3-го года </a:t>
            </a:r>
            <a:r>
              <a:rPr lang="ru" b="0" i="0" u="none" dirty="0">
                <a:solidFill>
                  <a:srgbClr val="FF0000"/>
                </a:solidFill>
              </a:rPr>
              <a:t>–</a:t>
            </a:r>
            <a:r>
              <a:rPr lang="ru" b="1" i="0" u="none" dirty="0">
                <a:solidFill>
                  <a:srgbClr val="FF0000"/>
                </a:solidFill>
              </a:rPr>
              <a:t> приблизительно 50%</a:t>
            </a:r>
          </a:p>
          <a:p>
            <a:endParaRPr lang="ru" noProof="0" dirty="0" smtClean="0"/>
          </a:p>
          <a:p>
            <a:endParaRPr lang="ru" noProof="0" dirty="0" smtClean="0"/>
          </a:p>
          <a:p>
            <a:pPr marL="0" indent="0" algn="l" rtl="0">
              <a:buNone/>
            </a:pPr>
            <a:r>
              <a:rPr lang="ru" sz="1800" b="0" i="0" u="none" dirty="0"/>
              <a:t>Источник: EAS</a:t>
            </a:r>
            <a:endParaRPr lang="ru" sz="1800"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24</a:t>
            </a:fld>
            <a:endParaRPr lang="ru"/>
          </a:p>
        </p:txBody>
      </p:sp>
      <p:sp>
        <p:nvSpPr>
          <p:cNvPr id="6" name="Title 1"/>
          <p:cNvSpPr>
            <a:spLocks noGrp="1"/>
          </p:cNvSpPr>
          <p:nvPr>
            <p:ph type="title"/>
          </p:nvPr>
        </p:nvSpPr>
        <p:spPr>
          <a:xfrm>
            <a:off x="457200" y="274638"/>
            <a:ext cx="8229600" cy="1143000"/>
          </a:xfrm>
        </p:spPr>
        <p:txBody>
          <a:bodyPr>
            <a:normAutofit fontScale="90000"/>
          </a:bodyPr>
          <a:lstStyle/>
          <a:p>
            <a:pPr rtl="0"/>
            <a:r>
              <a:rPr lang="ru" b="1" i="0" u="none"/>
              <a:t>2.</a:t>
            </a:r>
            <a:r>
              <a:rPr lang="ru" b="0" i="0" u="none"/>
              <a:t> </a:t>
            </a:r>
            <a:r>
              <a:rPr lang="ru" b="1" i="0" u="none"/>
              <a:t>Успех: учиться на ошибках (других) (1)</a:t>
            </a:r>
            <a:endParaRPr lang="ru" noProof="0" dirty="0"/>
          </a:p>
        </p:txBody>
      </p:sp>
    </p:spTree>
    <p:extLst>
      <p:ext uri="{BB962C8B-B14F-4D97-AF65-F5344CB8AC3E}">
        <p14:creationId xmlns:p14="http://schemas.microsoft.com/office/powerpoint/2010/main" val="5070804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600199"/>
            <a:ext cx="8640960" cy="5121275"/>
          </a:xfrm>
        </p:spPr>
        <p:txBody>
          <a:bodyPr>
            <a:normAutofit fontScale="85000" lnSpcReduction="20000"/>
          </a:bodyPr>
          <a:lstStyle/>
          <a:p>
            <a:pPr marL="0" indent="0" algn="l" rtl="0">
              <a:buNone/>
            </a:pPr>
            <a:r>
              <a:rPr lang="ru" b="0" i="0" u="none" dirty="0"/>
              <a:t>Очень разные причины неудачи:</a:t>
            </a:r>
          </a:p>
          <a:p>
            <a:pPr lvl="1" algn="l" rtl="0"/>
            <a:r>
              <a:rPr lang="ru" b="0" i="0" u="none" dirty="0"/>
              <a:t>6 причин Entrepreneur: </a:t>
            </a:r>
            <a:r>
              <a:rPr lang="ru" b="0" i="0" u="none" dirty="0">
                <a:hlinkClick r:id="rId3"/>
              </a:rPr>
              <a:t>http://www.aripaev.ee/vabalt/2015/11/14/kuus-pohjust-miks-sa-ettevotjana-ebaonnestusid</a:t>
            </a:r>
            <a:r>
              <a:rPr lang="ru" b="0" i="0" u="none" dirty="0"/>
              <a:t> </a:t>
            </a:r>
          </a:p>
          <a:p>
            <a:pPr lvl="1" algn="l" rtl="0"/>
            <a:r>
              <a:rPr lang="ru" b="0" i="0" u="none" dirty="0"/>
              <a:t>Список Kredex, 6+1 причин: </a:t>
            </a:r>
            <a:r>
              <a:rPr lang="ru" b="0" i="0" u="none" dirty="0">
                <a:hlinkClick r:id="rId4"/>
              </a:rPr>
              <a:t>http://www.slideshare.net/KredEx/katrin-rudi-ettekanne021012</a:t>
            </a:r>
            <a:r>
              <a:rPr lang="ru" b="0" i="0" u="none" dirty="0"/>
              <a:t> </a:t>
            </a:r>
          </a:p>
          <a:p>
            <a:pPr lvl="1" algn="l" rtl="0"/>
            <a:r>
              <a:rPr lang="ru" b="0" i="0" u="none" dirty="0"/>
              <a:t>Список Äripäev из 5 причин: </a:t>
            </a:r>
            <a:r>
              <a:rPr lang="ru" b="0" i="0" u="none" dirty="0">
                <a:hlinkClick r:id="rId5"/>
              </a:rPr>
              <a:t>http://www.aripaev.ee/uudised/2015/02/02/eesti-arid-surevad-noorelt</a:t>
            </a:r>
            <a:r>
              <a:rPr lang="ru" b="0" i="0" u="none" dirty="0"/>
              <a:t> </a:t>
            </a:r>
          </a:p>
          <a:p>
            <a:pPr lvl="1" algn="l" rtl="0"/>
            <a:r>
              <a:rPr lang="ru" b="0" i="0" u="none" dirty="0"/>
              <a:t>Причины неудач эстонских торговых предприятий: </a:t>
            </a:r>
            <a:r>
              <a:rPr lang="ru" b="0" i="0" u="none" dirty="0">
                <a:hlinkClick r:id="rId6"/>
              </a:rPr>
              <a:t>http://dspace.ut.ee/bitstream/handle/10062/43021/tukkia_kadi.pdf</a:t>
            </a:r>
            <a:r>
              <a:rPr lang="ru" b="0" i="0" u="none" dirty="0"/>
              <a:t> </a:t>
            </a:r>
          </a:p>
          <a:p>
            <a:pPr lvl="1" algn="l" rtl="0"/>
            <a:r>
              <a:rPr lang="ru" b="0" i="0" u="none" dirty="0"/>
              <a:t>18 причин неудач, находящихся под Вашим контролем: </a:t>
            </a:r>
            <a:r>
              <a:rPr lang="ru" b="0" i="0" u="none" dirty="0">
                <a:hlinkClick r:id="rId7"/>
              </a:rPr>
              <a:t>www.paulgraham.com/startupmistakes.html</a:t>
            </a:r>
            <a:endParaRPr lang="ru" noProof="0" dirty="0" smtClean="0"/>
          </a:p>
          <a:p>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25</a:t>
            </a:fld>
            <a:endParaRPr lang="ru"/>
          </a:p>
        </p:txBody>
      </p:sp>
      <p:sp>
        <p:nvSpPr>
          <p:cNvPr id="6" name="Title 1"/>
          <p:cNvSpPr>
            <a:spLocks noGrp="1"/>
          </p:cNvSpPr>
          <p:nvPr>
            <p:ph type="title"/>
          </p:nvPr>
        </p:nvSpPr>
        <p:spPr>
          <a:xfrm>
            <a:off x="457200" y="274638"/>
            <a:ext cx="8229600" cy="1143000"/>
          </a:xfrm>
        </p:spPr>
        <p:txBody>
          <a:bodyPr>
            <a:normAutofit fontScale="90000"/>
          </a:bodyPr>
          <a:lstStyle/>
          <a:p>
            <a:pPr rtl="0"/>
            <a:r>
              <a:rPr lang="ru" b="1" i="0" u="none"/>
              <a:t>2.</a:t>
            </a:r>
            <a:r>
              <a:rPr lang="ru" b="0" i="0" u="none"/>
              <a:t> </a:t>
            </a:r>
            <a:r>
              <a:rPr lang="ru" b="1" i="0" u="none"/>
              <a:t>Успех: учиться на ошибках (других) (2)</a:t>
            </a:r>
            <a:endParaRPr lang="ru" noProof="0" dirty="0"/>
          </a:p>
        </p:txBody>
      </p:sp>
    </p:spTree>
    <p:extLst>
      <p:ext uri="{BB962C8B-B14F-4D97-AF65-F5344CB8AC3E}">
        <p14:creationId xmlns:p14="http://schemas.microsoft.com/office/powerpoint/2010/main" val="2714020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2.</a:t>
            </a:r>
            <a:r>
              <a:rPr lang="ru" b="0" i="0" u="none"/>
              <a:t> </a:t>
            </a:r>
            <a:r>
              <a:rPr lang="ru" b="1" i="0" u="none"/>
              <a:t>Успех: учиться на ошибках других (3)</a:t>
            </a:r>
            <a:endParaRPr lang="ru" noProof="0" dirty="0"/>
          </a:p>
        </p:txBody>
      </p:sp>
      <p:sp>
        <p:nvSpPr>
          <p:cNvPr id="3" name="Content Placeholder 2"/>
          <p:cNvSpPr>
            <a:spLocks noGrp="1"/>
          </p:cNvSpPr>
          <p:nvPr>
            <p:ph idx="1"/>
          </p:nvPr>
        </p:nvSpPr>
        <p:spPr>
          <a:xfrm>
            <a:off x="4067944" y="1600200"/>
            <a:ext cx="4618856" cy="4525963"/>
          </a:xfrm>
        </p:spPr>
        <p:txBody>
          <a:bodyPr>
            <a:normAutofit fontScale="85000" lnSpcReduction="20000"/>
          </a:bodyPr>
          <a:lstStyle/>
          <a:p>
            <a:pPr marL="0" indent="0" algn="l" rtl="0">
              <a:buNone/>
            </a:pPr>
            <a:r>
              <a:rPr lang="ru" b="0" i="0" u="none"/>
              <a:t>Ноам Вассерман исследовал предприятия технологического сектора:</a:t>
            </a:r>
          </a:p>
          <a:p>
            <a:pPr algn="l" rtl="0"/>
            <a:r>
              <a:rPr lang="ru" b="0" i="0" u="none"/>
              <a:t>35% потерпели неудачу вследствие отсутствия технологии или спроса</a:t>
            </a:r>
          </a:p>
          <a:p>
            <a:pPr algn="l" rtl="0"/>
            <a:r>
              <a:rPr lang="ru" b="1" i="0" u="none"/>
              <a:t>65% потерпели неудачу вследствие проблем с общением</a:t>
            </a:r>
            <a:r>
              <a:rPr lang="ru" b="0" i="0" u="none"/>
              <a:t> (ссоры между основателями, руководителями и инвесторами)</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26</a:t>
            </a:fld>
            <a:endParaRPr lang="ru"/>
          </a:p>
        </p:txBody>
      </p:sp>
      <p:pic>
        <p:nvPicPr>
          <p:cNvPr id="6" name="Picture 5"/>
          <p:cNvPicPr>
            <a:picLocks noChangeAspect="1"/>
          </p:cNvPicPr>
          <p:nvPr/>
        </p:nvPicPr>
        <p:blipFill>
          <a:blip r:embed="rId2" cstate="print"/>
          <a:stretch>
            <a:fillRect/>
          </a:stretch>
        </p:blipFill>
        <p:spPr>
          <a:xfrm>
            <a:off x="683568" y="1628800"/>
            <a:ext cx="3267656" cy="4835376"/>
          </a:xfrm>
          <a:prstGeom prst="rect">
            <a:avLst/>
          </a:prstGeom>
        </p:spPr>
      </p:pic>
    </p:spTree>
    <p:extLst>
      <p:ext uri="{BB962C8B-B14F-4D97-AF65-F5344CB8AC3E}">
        <p14:creationId xmlns:p14="http://schemas.microsoft.com/office/powerpoint/2010/main" val="26350704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2.</a:t>
            </a:r>
            <a:r>
              <a:rPr lang="ru" b="0" i="0" u="none"/>
              <a:t> </a:t>
            </a:r>
            <a:r>
              <a:rPr lang="ru" b="1" i="0" u="none"/>
              <a:t>Успех: учиться на ошибках других (4)</a:t>
            </a:r>
            <a:endParaRPr lang="ru" noProof="0" dirty="0"/>
          </a:p>
        </p:txBody>
      </p:sp>
      <p:sp>
        <p:nvSpPr>
          <p:cNvPr id="3" name="Content Placeholder 2"/>
          <p:cNvSpPr>
            <a:spLocks noGrp="1"/>
          </p:cNvSpPr>
          <p:nvPr>
            <p:ph idx="1"/>
          </p:nvPr>
        </p:nvSpPr>
        <p:spPr>
          <a:xfrm>
            <a:off x="457200" y="1268760"/>
            <a:ext cx="8507288" cy="5256584"/>
          </a:xfrm>
        </p:spPr>
        <p:txBody>
          <a:bodyPr>
            <a:normAutofit fontScale="70000" lnSpcReduction="20000"/>
          </a:bodyPr>
          <a:lstStyle/>
          <a:p>
            <a:pPr marL="0" indent="0" algn="l" rtl="0">
              <a:buNone/>
            </a:pPr>
            <a:r>
              <a:rPr lang="ru" b="0" i="0" u="none"/>
              <a:t>Рекомендации Ноама Вассермана для предупреждения ссор:</a:t>
            </a:r>
          </a:p>
          <a:p>
            <a:pPr algn="l" rtl="0"/>
            <a:r>
              <a:rPr lang="ru" b="1" i="0" u="none">
                <a:solidFill>
                  <a:schemeClr val="tx2">
                    <a:lumMod val="60000"/>
                    <a:lumOff val="40000"/>
                  </a:schemeClr>
                </a:solidFill>
              </a:rPr>
              <a:t>Отношения </a:t>
            </a:r>
            <a:r>
              <a:rPr lang="ru" b="0" i="1" u="none"/>
              <a:t>(Relationships)</a:t>
            </a:r>
          </a:p>
          <a:p>
            <a:pPr lvl="1" algn="l" rtl="0"/>
            <a:r>
              <a:rPr lang="ru" b="0" i="0" u="none"/>
              <a:t>основать фирму не с друзьями, а со специалистами</a:t>
            </a:r>
          </a:p>
          <a:p>
            <a:pPr lvl="1" algn="l" rtl="0"/>
            <a:r>
              <a:rPr lang="ru" b="0" i="0" u="none"/>
              <a:t>решить, какие отношения Вы хотите иметь с инвесторами</a:t>
            </a:r>
          </a:p>
          <a:p>
            <a:pPr algn="l" rtl="0"/>
            <a:r>
              <a:rPr lang="ru" b="1" i="0" u="none">
                <a:solidFill>
                  <a:schemeClr val="tx2">
                    <a:lumMod val="60000"/>
                    <a:lumOff val="40000"/>
                  </a:schemeClr>
                </a:solidFill>
              </a:rPr>
              <a:t>Роли</a:t>
            </a:r>
            <a:r>
              <a:rPr lang="ru" b="0" i="0" u="none">
                <a:solidFill>
                  <a:schemeClr val="tx2">
                    <a:lumMod val="60000"/>
                    <a:lumOff val="40000"/>
                  </a:schemeClr>
                </a:solidFill>
              </a:rPr>
              <a:t> </a:t>
            </a:r>
            <a:r>
              <a:rPr lang="ru" b="0" i="1" u="none"/>
              <a:t>(Roles)</a:t>
            </a:r>
          </a:p>
          <a:p>
            <a:pPr lvl="1" algn="l" rtl="0"/>
            <a:r>
              <a:rPr lang="ru" b="0" i="0" u="none"/>
              <a:t>«руководить вместе» – плохая идея, кто-то должен нести ответственность</a:t>
            </a:r>
          </a:p>
          <a:p>
            <a:pPr lvl="1" algn="l" rtl="0"/>
            <a:r>
              <a:rPr lang="ru" b="0" i="0" u="none"/>
              <a:t>договоритесь, что в ходе развития фирмы может возникнуть необходимость нанять нового руководителя и самим отойти от повседневного руководства</a:t>
            </a:r>
          </a:p>
          <a:p>
            <a:pPr algn="l" rtl="0"/>
            <a:r>
              <a:rPr lang="ru" b="1" i="0" u="none">
                <a:solidFill>
                  <a:schemeClr val="tx2">
                    <a:lumMod val="60000"/>
                    <a:lumOff val="40000"/>
                  </a:schemeClr>
                </a:solidFill>
              </a:rPr>
              <a:t>Вознаграждение</a:t>
            </a:r>
            <a:r>
              <a:rPr lang="ru" b="0" i="0" u="none">
                <a:solidFill>
                  <a:schemeClr val="tx2">
                    <a:lumMod val="60000"/>
                    <a:lumOff val="40000"/>
                  </a:schemeClr>
                </a:solidFill>
              </a:rPr>
              <a:t> </a:t>
            </a:r>
            <a:r>
              <a:rPr lang="ru" b="0" i="1" u="none"/>
              <a:t>(Rewards)</a:t>
            </a:r>
          </a:p>
          <a:p>
            <a:pPr lvl="1" algn="l" rtl="0"/>
            <a:r>
              <a:rPr lang="ru" b="0" i="0" u="none"/>
              <a:t>распределение участия 50/50 – (очень) плохая идея, 51/49 – гораздо лучше</a:t>
            </a:r>
          </a:p>
          <a:p>
            <a:pPr lvl="1" algn="l" rtl="0"/>
            <a:r>
              <a:rPr lang="ru" b="0" i="0" u="none"/>
              <a:t>выясните, кто хочет быстро разбогатеть, кто хочет создать «пенсионную ступень», чтобы не возникло ложных ожиданий</a:t>
            </a:r>
          </a:p>
          <a:p>
            <a:pPr lvl="1" algn="l" rtl="0"/>
            <a:r>
              <a:rPr lang="ru" b="0" i="0" u="none"/>
              <a:t>договоритесь, что делать, если кто-то из специалистов больше не участвует (выкупил свою долю, опционы и т.п.)</a:t>
            </a:r>
          </a:p>
          <a:p>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27</a:t>
            </a:fld>
            <a:endParaRPr lang="ru"/>
          </a:p>
        </p:txBody>
      </p:sp>
    </p:spTree>
    <p:extLst>
      <p:ext uri="{BB962C8B-B14F-4D97-AF65-F5344CB8AC3E}">
        <p14:creationId xmlns:p14="http://schemas.microsoft.com/office/powerpoint/2010/main" val="19675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28</a:t>
            </a:fld>
            <a:endParaRPr lang="ru"/>
          </a:p>
        </p:txBody>
      </p:sp>
      <p:sp>
        <p:nvSpPr>
          <p:cNvPr id="7" name="Content Placeholder 2"/>
          <p:cNvSpPr>
            <a:spLocks noGrp="1"/>
          </p:cNvSpPr>
          <p:nvPr>
            <p:ph idx="1"/>
          </p:nvPr>
        </p:nvSpPr>
        <p:spPr/>
        <p:txBody>
          <a:bodyPr>
            <a:normAutofit/>
          </a:bodyPr>
          <a:lstStyle/>
          <a:p>
            <a:endParaRPr lang="ru" sz="3800" noProof="0" dirty="0" smtClean="0"/>
          </a:p>
          <a:p>
            <a:pPr marL="342900" indent="-342900" algn="l" rtl="0">
              <a:buFont typeface="Arial"/>
              <a:buChar char="•"/>
            </a:pPr>
            <a:endParaRPr lang="ru" sz="3800" noProof="0" dirty="0" smtClean="0"/>
          </a:p>
          <a:p>
            <a:pPr marL="0" indent="0" algn="ctr">
              <a:buNone/>
            </a:pPr>
            <a:r>
              <a:rPr lang="ru" sz="3800" b="0" i="0" u="none" dirty="0">
                <a:solidFill>
                  <a:srgbClr val="9D1E23"/>
                </a:solidFill>
              </a:rPr>
              <a:t>Успеха </a:t>
            </a:r>
            <a:r>
              <a:rPr lang="ru" sz="3800" b="0" i="0" u="none" dirty="0" smtClean="0">
                <a:solidFill>
                  <a:srgbClr val="9D1E23"/>
                </a:solidFill>
              </a:rPr>
              <a:t>добиваются</a:t>
            </a:r>
            <a:r>
              <a:rPr lang="et-EE" sz="3800" b="0" i="0" u="none" dirty="0" smtClean="0">
                <a:solidFill>
                  <a:srgbClr val="9D1E23"/>
                </a:solidFill>
              </a:rPr>
              <a:t> </a:t>
            </a:r>
            <a:r>
              <a:rPr lang="ru" sz="3800" dirty="0" smtClean="0">
                <a:solidFill>
                  <a:srgbClr val="9D1E23"/>
                </a:solidFill>
              </a:rPr>
              <a:t> </a:t>
            </a:r>
            <a:r>
              <a:rPr lang="ru" sz="3800" b="0" i="0" u="none" dirty="0">
                <a:solidFill>
                  <a:srgbClr val="9D1E23"/>
                </a:solidFill>
              </a:rPr>
              <a:t>те, </a:t>
            </a:r>
            <a:r>
              <a:rPr lang="ru" sz="3800" b="0" i="0" u="none" dirty="0" smtClean="0">
                <a:solidFill>
                  <a:srgbClr val="9D1E23"/>
                </a:solidFill>
              </a:rPr>
              <a:t>кто</a:t>
            </a:r>
            <a:r>
              <a:rPr lang="et-EE" sz="3800" b="0" i="0" u="none" dirty="0" smtClean="0">
                <a:solidFill>
                  <a:srgbClr val="9D1E23"/>
                </a:solidFill>
              </a:rPr>
              <a:t> </a:t>
            </a:r>
            <a:r>
              <a:rPr lang="az-Cyrl-AZ" sz="4000" b="1" dirty="0" smtClean="0">
                <a:solidFill>
                  <a:srgbClr val="92D050"/>
                </a:solidFill>
              </a:rPr>
              <a:t>учится</a:t>
            </a:r>
            <a:r>
              <a:rPr lang="et-EE" sz="3800" b="0" i="0" u="none" dirty="0" smtClean="0">
                <a:solidFill>
                  <a:srgbClr val="9D1E23"/>
                </a:solidFill>
              </a:rPr>
              <a:t> </a:t>
            </a:r>
            <a:endParaRPr lang="ru" sz="3800" b="0" i="0" u="none" dirty="0">
              <a:solidFill>
                <a:srgbClr val="9D1E23"/>
              </a:solidFill>
            </a:endParaRPr>
          </a:p>
          <a:p>
            <a:pPr marL="0" indent="0" algn="ctr" rtl="0">
              <a:buNone/>
            </a:pPr>
            <a:r>
              <a:rPr lang="ru" sz="3800" b="0" i="0" u="none" dirty="0">
                <a:solidFill>
                  <a:srgbClr val="9D1E23"/>
                </a:solidFill>
              </a:rPr>
              <a:t>быстро, постоянно и дешево!</a:t>
            </a:r>
            <a:endParaRPr lang="ru" sz="3800" noProof="0" dirty="0">
              <a:solidFill>
                <a:srgbClr val="9D1E23"/>
              </a:solidFill>
            </a:endParaRPr>
          </a:p>
        </p:txBody>
      </p:sp>
    </p:spTree>
    <p:extLst>
      <p:ext uri="{BB962C8B-B14F-4D97-AF65-F5344CB8AC3E}">
        <p14:creationId xmlns:p14="http://schemas.microsoft.com/office/powerpoint/2010/main" val="18438095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7571184" cy="288032"/>
          </a:xfrm>
        </p:spPr>
        <p:txBody>
          <a:bodyPr>
            <a:normAutofit fontScale="90000"/>
          </a:bodyPr>
          <a:lstStyle/>
          <a:p>
            <a:pPr rtl="0"/>
            <a:r>
              <a:rPr lang="ru" b="1" i="0" u="none" dirty="0"/>
              <a:t>Формы предпринимательства</a:t>
            </a:r>
            <a:endParaRPr lang="ru" noProof="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30956388"/>
              </p:ext>
            </p:extLst>
          </p:nvPr>
        </p:nvGraphicFramePr>
        <p:xfrm>
          <a:off x="457200" y="548680"/>
          <a:ext cx="8363272" cy="6795517"/>
        </p:xfrm>
        <a:graphic>
          <a:graphicData uri="http://schemas.openxmlformats.org/drawingml/2006/table">
            <a:tbl>
              <a:tblPr firstRow="1" firstCol="1" bandRow="1"/>
              <a:tblGrid>
                <a:gridCol w="1009761">
                  <a:extLst>
                    <a:ext uri="{9D8B030D-6E8A-4147-A177-3AD203B41FA5}">
                      <a16:colId xmlns:a16="http://schemas.microsoft.com/office/drawing/2014/main" val="20000"/>
                    </a:ext>
                  </a:extLst>
                </a:gridCol>
                <a:gridCol w="1142293">
                  <a:extLst>
                    <a:ext uri="{9D8B030D-6E8A-4147-A177-3AD203B41FA5}">
                      <a16:colId xmlns:a16="http://schemas.microsoft.com/office/drawing/2014/main" val="20001"/>
                    </a:ext>
                  </a:extLst>
                </a:gridCol>
                <a:gridCol w="1142293">
                  <a:extLst>
                    <a:ext uri="{9D8B030D-6E8A-4147-A177-3AD203B41FA5}">
                      <a16:colId xmlns:a16="http://schemas.microsoft.com/office/drawing/2014/main" val="20002"/>
                    </a:ext>
                  </a:extLst>
                </a:gridCol>
                <a:gridCol w="2279171">
                  <a:extLst>
                    <a:ext uri="{9D8B030D-6E8A-4147-A177-3AD203B41FA5}">
                      <a16:colId xmlns:a16="http://schemas.microsoft.com/office/drawing/2014/main" val="20003"/>
                    </a:ext>
                  </a:extLst>
                </a:gridCol>
                <a:gridCol w="2789754">
                  <a:extLst>
                    <a:ext uri="{9D8B030D-6E8A-4147-A177-3AD203B41FA5}">
                      <a16:colId xmlns:a16="http://schemas.microsoft.com/office/drawing/2014/main" val="20004"/>
                    </a:ext>
                  </a:extLst>
                </a:gridCol>
              </a:tblGrid>
              <a:tr h="1608869">
                <a:tc>
                  <a:txBody>
                    <a:bodyPr/>
                    <a:lstStyle/>
                    <a:p>
                      <a:pPr algn="l" rtl="0">
                        <a:lnSpc>
                          <a:spcPct val="107000"/>
                        </a:lnSpc>
                        <a:spcAft>
                          <a:spcPts val="0"/>
                        </a:spcAft>
                      </a:pPr>
                      <a:r>
                        <a:rPr lang="ru" sz="1600" b="1" i="0" u="none">
                          <a:effectLst/>
                          <a:latin typeface="Arial Narrow" panose="020B0606020202030204" pitchFamily="34" charset="0"/>
                          <a:ea typeface="Calibri" panose="020F0502020204030204" pitchFamily="34" charset="0"/>
                          <a:cs typeface="Times New Roman" panose="02020603050405020304" pitchFamily="18" charset="0"/>
                        </a:rPr>
                        <a:t>Форма предпринимательства</a:t>
                      </a:r>
                      <a:endParaRPr lang="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8E8E8"/>
                    </a:solidFill>
                  </a:tcPr>
                </a:tc>
                <a:tc>
                  <a:txBody>
                    <a:bodyPr/>
                    <a:lstStyle/>
                    <a:p>
                      <a:pPr algn="l" rtl="0">
                        <a:lnSpc>
                          <a:spcPct val="107000"/>
                        </a:lnSpc>
                        <a:spcAft>
                          <a:spcPts val="0"/>
                        </a:spcAft>
                      </a:pPr>
                      <a:r>
                        <a:rPr lang="ru" sz="1600" b="1" i="0" u="none">
                          <a:effectLst/>
                          <a:latin typeface="Arial Narrow" panose="020B0606020202030204" pitchFamily="34" charset="0"/>
                          <a:ea typeface="Calibri" panose="020F0502020204030204" pitchFamily="34" charset="0"/>
                          <a:cs typeface="Times New Roman" panose="02020603050405020304" pitchFamily="18" charset="0"/>
                        </a:rPr>
                        <a:t>Минимальный требуемый начальный капитал (евро)</a:t>
                      </a:r>
                      <a:endParaRPr lang="ru"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8E8E8"/>
                    </a:solidFill>
                  </a:tcPr>
                </a:tc>
                <a:tc>
                  <a:txBody>
                    <a:bodyPr/>
                    <a:lstStyle/>
                    <a:p>
                      <a:pPr algn="l" rtl="0">
                        <a:lnSpc>
                          <a:spcPct val="107000"/>
                        </a:lnSpc>
                        <a:spcAft>
                          <a:spcPts val="0"/>
                        </a:spcAft>
                      </a:pPr>
                      <a:r>
                        <a:rPr lang="ru" sz="1600" b="1" i="0" u="none">
                          <a:effectLst/>
                          <a:latin typeface="Arial Narrow" panose="020B0606020202030204" pitchFamily="34" charset="0"/>
                          <a:ea typeface="Calibri" panose="020F0502020204030204" pitchFamily="34" charset="0"/>
                          <a:cs typeface="Times New Roman" panose="02020603050405020304" pitchFamily="18" charset="0"/>
                        </a:rPr>
                        <a:t>Минимальное требуемое число основателей </a:t>
                      </a:r>
                      <a:endParaRPr lang="ru"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8E8E8"/>
                    </a:solidFill>
                  </a:tcPr>
                </a:tc>
                <a:tc>
                  <a:txBody>
                    <a:bodyPr/>
                    <a:lstStyle/>
                    <a:p>
                      <a:pPr algn="l" rtl="0">
                        <a:lnSpc>
                          <a:spcPct val="107000"/>
                        </a:lnSpc>
                        <a:spcAft>
                          <a:spcPts val="0"/>
                        </a:spcAft>
                      </a:pPr>
                      <a:r>
                        <a:rPr lang="ru" sz="1600" b="1" i="0" u="none" dirty="0">
                          <a:effectLst/>
                          <a:latin typeface="Arial Narrow" panose="020B0606020202030204" pitchFamily="34" charset="0"/>
                          <a:ea typeface="Calibri" panose="020F0502020204030204" pitchFamily="34" charset="0"/>
                          <a:cs typeface="Times New Roman" panose="02020603050405020304" pitchFamily="18" charset="0"/>
                        </a:rPr>
                        <a:t>Материальная ответственность</a:t>
                      </a:r>
                      <a:endParaRPr lang="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8E8E8"/>
                    </a:solidFill>
                  </a:tcPr>
                </a:tc>
                <a:tc>
                  <a:txBody>
                    <a:bodyPr/>
                    <a:lstStyle/>
                    <a:p>
                      <a:pPr algn="l" rtl="0">
                        <a:lnSpc>
                          <a:spcPct val="107000"/>
                        </a:lnSpc>
                        <a:spcAft>
                          <a:spcPts val="0"/>
                        </a:spcAft>
                      </a:pPr>
                      <a:r>
                        <a:rPr lang="ru" sz="1600" b="1" i="0" u="none" dirty="0">
                          <a:effectLst/>
                          <a:latin typeface="Arial Narrow" panose="020B0606020202030204" pitchFamily="34" charset="0"/>
                          <a:ea typeface="Calibri" panose="020F0502020204030204" pitchFamily="34" charset="0"/>
                          <a:cs typeface="Times New Roman" panose="02020603050405020304" pitchFamily="18" charset="0"/>
                        </a:rPr>
                        <a:t>Управление</a:t>
                      </a:r>
                      <a:endParaRPr lang="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8E8E8"/>
                    </a:solidFill>
                  </a:tcPr>
                </a:tc>
                <a:extLst>
                  <a:ext uri="{0D108BD9-81ED-4DB2-BD59-A6C34878D82A}">
                    <a16:rowId xmlns:a16="http://schemas.microsoft.com/office/drawing/2014/main" val="10000"/>
                  </a:ext>
                </a:extLst>
              </a:tr>
              <a:tr h="1361772">
                <a:tc>
                  <a:txBody>
                    <a:bodyPr/>
                    <a:lstStyle/>
                    <a:p>
                      <a:pPr algn="l" rtl="0">
                        <a:lnSpc>
                          <a:spcPct val="107000"/>
                        </a:lnSpc>
                        <a:spcAft>
                          <a:spcPts val="0"/>
                        </a:spcAft>
                      </a:pPr>
                      <a:r>
                        <a:rPr lang="ru" sz="1600" b="0" i="0" u="none">
                          <a:effectLst/>
                          <a:latin typeface="Arial Narrow" panose="020B0606020202030204" pitchFamily="34" charset="0"/>
                          <a:ea typeface="Calibri" panose="020F0502020204030204" pitchFamily="34" charset="0"/>
                          <a:cs typeface="Times New Roman" panose="02020603050405020304" pitchFamily="18" charset="0"/>
                        </a:rPr>
                        <a:t>Индивидуальный предприниматель (FIE)</a:t>
                      </a:r>
                      <a:endParaRPr lang="ru"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C0C0C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600" b="0" i="0" u="none" dirty="0">
                          <a:effectLst/>
                          <a:latin typeface="Arial Narrow" panose="020B0606020202030204" pitchFamily="34" charset="0"/>
                          <a:ea typeface="Calibri" panose="020F0502020204030204" pitchFamily="34" charset="0"/>
                          <a:cs typeface="Times New Roman" panose="02020603050405020304" pitchFamily="18" charset="0"/>
                        </a:rPr>
                        <a:t>отсутствует</a:t>
                      </a:r>
                      <a:endParaRPr lang="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600" b="0" i="0" u="none">
                          <a:effectLst/>
                          <a:latin typeface="Arial Narrow" panose="020B0606020202030204" pitchFamily="34" charset="0"/>
                          <a:ea typeface="Calibri" panose="020F0502020204030204" pitchFamily="34" charset="0"/>
                          <a:cs typeface="Times New Roman" panose="02020603050405020304" pitchFamily="18" charset="0"/>
                        </a:rPr>
                        <a:t>один</a:t>
                      </a:r>
                      <a:endParaRPr lang="ru"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600" b="0" i="0" u="none" dirty="0">
                          <a:effectLst/>
                          <a:latin typeface="Arial Narrow" panose="020B0606020202030204" pitchFamily="34" charset="0"/>
                          <a:ea typeface="Calibri" panose="020F0502020204030204" pitchFamily="34" charset="0"/>
                          <a:cs typeface="Times New Roman" panose="02020603050405020304" pitchFamily="18" charset="0"/>
                        </a:rPr>
                        <a:t>FIE отвечает по обязательствам всем своим имуществом</a:t>
                      </a:r>
                      <a:endParaRPr lang="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600" b="0" i="0" u="none" dirty="0">
                          <a:effectLst/>
                          <a:latin typeface="Arial Narrow" panose="020B0606020202030204" pitchFamily="34" charset="0"/>
                          <a:ea typeface="Calibri" panose="020F0502020204030204" pitchFamily="34" charset="0"/>
                          <a:cs typeface="Times New Roman" panose="02020603050405020304" pitchFamily="18" charset="0"/>
                        </a:rPr>
                        <a:t>Органы управления отсутствуют</a:t>
                      </a:r>
                      <a:endParaRPr lang="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03064">
                <a:tc>
                  <a:txBody>
                    <a:bodyPr/>
                    <a:lstStyle/>
                    <a:p>
                      <a:pPr algn="l" rtl="0">
                        <a:lnSpc>
                          <a:spcPct val="107000"/>
                        </a:lnSpc>
                        <a:spcAft>
                          <a:spcPts val="0"/>
                        </a:spcAft>
                      </a:pPr>
                      <a:r>
                        <a:rPr lang="ru" sz="1600" b="0" i="0" u="none">
                          <a:effectLst/>
                          <a:latin typeface="Arial Narrow" panose="020B0606020202030204" pitchFamily="34" charset="0"/>
                          <a:ea typeface="Calibri" panose="020F0502020204030204" pitchFamily="34" charset="0"/>
                          <a:cs typeface="Times New Roman" panose="02020603050405020304" pitchFamily="18" charset="0"/>
                        </a:rPr>
                        <a:t>Паевое товарищество (OÜ)</a:t>
                      </a:r>
                      <a:endParaRPr lang="ru"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C0C0C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600" b="0" i="0" u="none">
                          <a:effectLst/>
                          <a:latin typeface="Arial Narrow" panose="020B0606020202030204" pitchFamily="34" charset="0"/>
                          <a:ea typeface="Calibri" panose="020F0502020204030204" pitchFamily="34" charset="0"/>
                          <a:cs typeface="Times New Roman" panose="02020603050405020304" pitchFamily="18" charset="0"/>
                        </a:rPr>
                        <a:t>2500</a:t>
                      </a:r>
                      <a:endParaRPr lang="ru"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600" b="0" i="0" u="none">
                          <a:effectLst/>
                          <a:latin typeface="Arial Narrow" panose="020B0606020202030204" pitchFamily="34" charset="0"/>
                          <a:ea typeface="Calibri" panose="020F0502020204030204" pitchFamily="34" charset="0"/>
                          <a:cs typeface="Times New Roman" panose="02020603050405020304" pitchFamily="18" charset="0"/>
                        </a:rPr>
                        <a:t>один</a:t>
                      </a:r>
                      <a:endParaRPr lang="ru"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600" b="0" i="0" u="none" dirty="0">
                          <a:effectLst/>
                          <a:latin typeface="Arial Narrow" panose="020B0606020202030204" pitchFamily="34" charset="0"/>
                          <a:ea typeface="Calibri" panose="020F0502020204030204" pitchFamily="34" charset="0"/>
                          <a:cs typeface="Times New Roman" panose="02020603050405020304" pitchFamily="18" charset="0"/>
                        </a:rPr>
                        <a:t>Пайщик не отвечает лично по обязательствам паевого товарищества</a:t>
                      </a:r>
                      <a:endParaRPr lang="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600" b="0" i="0" u="none" dirty="0">
                          <a:effectLst/>
                          <a:latin typeface="Arial Narrow" panose="020B0606020202030204" pitchFamily="34" charset="0"/>
                          <a:ea typeface="Calibri" panose="020F0502020204030204" pitchFamily="34" charset="0"/>
                          <a:cs typeface="Times New Roman" panose="02020603050405020304" pitchFamily="18" charset="0"/>
                        </a:rPr>
                        <a:t>Обязательным органом управления паевого товарищества является правление; у паевого товарищества совет должен быть только в случае, если это предусмотрено уставом паевого товарищества.</a:t>
                      </a:r>
                      <a:endParaRPr lang="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361772">
                <a:tc>
                  <a:txBody>
                    <a:bodyPr/>
                    <a:lstStyle/>
                    <a:p>
                      <a:pPr algn="l" rtl="0">
                        <a:lnSpc>
                          <a:spcPct val="107000"/>
                        </a:lnSpc>
                        <a:spcAft>
                          <a:spcPts val="0"/>
                        </a:spcAft>
                      </a:pPr>
                      <a:r>
                        <a:rPr lang="ru" sz="1600" b="0" i="0" u="none">
                          <a:effectLst/>
                          <a:latin typeface="Arial Narrow" panose="020B0606020202030204" pitchFamily="34" charset="0"/>
                          <a:ea typeface="Calibri" panose="020F0502020204030204" pitchFamily="34" charset="0"/>
                          <a:cs typeface="Times New Roman" panose="02020603050405020304" pitchFamily="18" charset="0"/>
                        </a:rPr>
                        <a:t>Акционерное общество (AS)</a:t>
                      </a:r>
                      <a:endParaRPr lang="ru"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C0C0C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600" b="0" i="0" u="none">
                          <a:effectLst/>
                          <a:latin typeface="Arial Narrow" panose="020B0606020202030204" pitchFamily="34" charset="0"/>
                          <a:ea typeface="Calibri" panose="020F0502020204030204" pitchFamily="34" charset="0"/>
                          <a:cs typeface="Times New Roman" panose="02020603050405020304" pitchFamily="18" charset="0"/>
                        </a:rPr>
                        <a:t>25 000</a:t>
                      </a:r>
                      <a:endParaRPr lang="ru"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600" b="0" i="0" u="none">
                          <a:effectLst/>
                          <a:latin typeface="Arial Narrow" panose="020B0606020202030204" pitchFamily="34" charset="0"/>
                          <a:ea typeface="Calibri" panose="020F0502020204030204" pitchFamily="34" charset="0"/>
                          <a:cs typeface="Times New Roman" panose="02020603050405020304" pitchFamily="18" charset="0"/>
                        </a:rPr>
                        <a:t>один</a:t>
                      </a:r>
                      <a:endParaRPr lang="ru"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600" b="0" i="0" u="none">
                          <a:effectLst/>
                          <a:latin typeface="Arial Narrow" panose="020B0606020202030204" pitchFamily="34" charset="0"/>
                          <a:ea typeface="Calibri" panose="020F0502020204030204" pitchFamily="34" charset="0"/>
                          <a:cs typeface="Times New Roman" panose="02020603050405020304" pitchFamily="18" charset="0"/>
                        </a:rPr>
                        <a:t>Акционер не отвечает лично по обязательствам акционерного общества</a:t>
                      </a:r>
                      <a:endParaRPr lang="ru" sz="200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600" b="0" i="0" u="none" dirty="0">
                          <a:effectLst/>
                          <a:latin typeface="Arial Narrow" panose="020B0606020202030204" pitchFamily="34" charset="0"/>
                          <a:ea typeface="Calibri" panose="020F0502020204030204" pitchFamily="34" charset="0"/>
                          <a:cs typeface="Times New Roman" panose="02020603050405020304" pitchFamily="18" charset="0"/>
                        </a:rPr>
                        <a:t>Высшим органом управления акционреного общества является общее собрание акционеров; у акционерного общества должны быть правление и совет</a:t>
                      </a:r>
                      <a:endParaRPr lang="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7150" marR="57150" marT="66675" marB="66675">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29</a:t>
            </a:fld>
            <a:endParaRPr lang="ru"/>
          </a:p>
        </p:txBody>
      </p:sp>
    </p:spTree>
    <p:extLst>
      <p:ext uri="{BB962C8B-B14F-4D97-AF65-F5344CB8AC3E}">
        <p14:creationId xmlns:p14="http://schemas.microsoft.com/office/powerpoint/2010/main" val="2669417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solidFill>
                  <a:srgbClr val="008000"/>
                </a:solidFill>
              </a:rPr>
              <a:t>Практическое задание</a:t>
            </a:r>
            <a:endParaRPr lang="ru" noProof="0" dirty="0"/>
          </a:p>
        </p:txBody>
      </p:sp>
      <p:sp>
        <p:nvSpPr>
          <p:cNvPr id="3" name="Content Placeholder 2"/>
          <p:cNvSpPr>
            <a:spLocks noGrp="1"/>
          </p:cNvSpPr>
          <p:nvPr>
            <p:ph idx="1"/>
          </p:nvPr>
        </p:nvSpPr>
        <p:spPr/>
        <p:txBody>
          <a:bodyPr>
            <a:normAutofit fontScale="92500" lnSpcReduction="10000"/>
          </a:bodyPr>
          <a:lstStyle/>
          <a:p>
            <a:pPr marL="0" indent="0" algn="l" rtl="0">
              <a:buNone/>
            </a:pPr>
            <a:r>
              <a:rPr lang="ru" b="0" i="0" u="none" dirty="0" smtClean="0"/>
              <a:t>Познакомьтесь с соседом и представьтесь. Расскажите</a:t>
            </a:r>
            <a:r>
              <a:rPr lang="ru-RU" b="0" i="0" u="none" dirty="0" smtClean="0"/>
              <a:t> </a:t>
            </a:r>
            <a:r>
              <a:rPr lang="ru" b="0" i="0" u="none" dirty="0" smtClean="0"/>
              <a:t> друг другу: </a:t>
            </a:r>
          </a:p>
          <a:p>
            <a:r>
              <a:rPr lang="ru" b="0" i="0" u="none" dirty="0" smtClean="0"/>
              <a:t>свой предпринимательский и рабочий опыт </a:t>
            </a:r>
          </a:p>
          <a:p>
            <a:pPr algn="l" rtl="0"/>
            <a:r>
              <a:rPr lang="ru" b="0" i="0" u="none" dirty="0" smtClean="0"/>
              <a:t>свою </a:t>
            </a:r>
            <a:r>
              <a:rPr lang="ru" b="0" i="0" u="none" dirty="0"/>
              <a:t>бизнес-идею</a:t>
            </a:r>
          </a:p>
          <a:p>
            <a:pPr marL="0" indent="0">
              <a:buNone/>
            </a:pPr>
            <a:r>
              <a:rPr lang="ru-RU" b="1" dirty="0"/>
              <a:t>(3+3 минуты)</a:t>
            </a:r>
          </a:p>
          <a:p>
            <a:endParaRPr lang="ru" noProof="0" dirty="0" smtClean="0"/>
          </a:p>
          <a:p>
            <a:pPr marL="0" indent="0" algn="l" rtl="0">
              <a:buNone/>
            </a:pPr>
            <a:r>
              <a:rPr lang="ru" b="1" i="0" u="none" dirty="0" smtClean="0"/>
              <a:t>Слушайте партнёра </a:t>
            </a:r>
            <a:r>
              <a:rPr lang="ru" b="1" i="0" u="none" dirty="0"/>
              <a:t>внимательно</a:t>
            </a:r>
            <a:r>
              <a:rPr lang="ru" b="0" i="0" u="none" dirty="0"/>
              <a:t>, потому что Ваша </a:t>
            </a:r>
            <a:r>
              <a:rPr lang="ru" b="0" i="0" u="none" dirty="0" smtClean="0"/>
              <a:t>следующая задача </a:t>
            </a:r>
            <a:r>
              <a:rPr lang="ru" b="0" i="0" u="none" dirty="0"/>
              <a:t>- представить своего соседа </a:t>
            </a:r>
            <a:r>
              <a:rPr lang="ru" b="0" i="0" u="none" dirty="0" smtClean="0"/>
              <a:t>другим участникам тренинга</a:t>
            </a:r>
            <a:endParaRPr lang="ru" b="0" i="0" u="none" dirty="0"/>
          </a:p>
          <a:p>
            <a:pPr marL="0" indent="0" algn="l" rtl="0">
              <a:buNone/>
            </a:pP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Tree>
    <p:extLst>
      <p:ext uri="{BB962C8B-B14F-4D97-AF65-F5344CB8AC3E}">
        <p14:creationId xmlns:p14="http://schemas.microsoft.com/office/powerpoint/2010/main" val="13970882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rtl="0"/>
            <a:r>
              <a:rPr lang="ru" b="1" i="0" u="none"/>
              <a:t>Формы предпринимательства (2)</a:t>
            </a:r>
            <a:endParaRPr lang="ru" noProof="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58409050"/>
              </p:ext>
            </p:extLst>
          </p:nvPr>
        </p:nvGraphicFramePr>
        <p:xfrm>
          <a:off x="318355" y="360875"/>
          <a:ext cx="7349989" cy="9232016"/>
        </p:xfrm>
        <a:graphic>
          <a:graphicData uri="http://schemas.openxmlformats.org/drawingml/2006/table">
            <a:tbl>
              <a:tblPr firstRow="1" firstCol="1" bandRow="1"/>
              <a:tblGrid>
                <a:gridCol w="780976">
                  <a:extLst>
                    <a:ext uri="{9D8B030D-6E8A-4147-A177-3AD203B41FA5}">
                      <a16:colId xmlns:a16="http://schemas.microsoft.com/office/drawing/2014/main" val="20000"/>
                    </a:ext>
                  </a:extLst>
                </a:gridCol>
                <a:gridCol w="1276499">
                  <a:extLst>
                    <a:ext uri="{9D8B030D-6E8A-4147-A177-3AD203B41FA5}">
                      <a16:colId xmlns:a16="http://schemas.microsoft.com/office/drawing/2014/main" val="20001"/>
                    </a:ext>
                  </a:extLst>
                </a:gridCol>
                <a:gridCol w="870972">
                  <a:extLst>
                    <a:ext uri="{9D8B030D-6E8A-4147-A177-3AD203B41FA5}">
                      <a16:colId xmlns:a16="http://schemas.microsoft.com/office/drawing/2014/main" val="20002"/>
                    </a:ext>
                  </a:extLst>
                </a:gridCol>
                <a:gridCol w="3141195">
                  <a:extLst>
                    <a:ext uri="{9D8B030D-6E8A-4147-A177-3AD203B41FA5}">
                      <a16:colId xmlns:a16="http://schemas.microsoft.com/office/drawing/2014/main" val="20003"/>
                    </a:ext>
                  </a:extLst>
                </a:gridCol>
                <a:gridCol w="1280347">
                  <a:extLst>
                    <a:ext uri="{9D8B030D-6E8A-4147-A177-3AD203B41FA5}">
                      <a16:colId xmlns:a16="http://schemas.microsoft.com/office/drawing/2014/main" val="20004"/>
                    </a:ext>
                  </a:extLst>
                </a:gridCol>
              </a:tblGrid>
              <a:tr h="1288641">
                <a:tc>
                  <a:txBody>
                    <a:bodyPr/>
                    <a:lstStyle/>
                    <a:p>
                      <a:pPr algn="l" rtl="0">
                        <a:lnSpc>
                          <a:spcPct val="107000"/>
                        </a:lnSpc>
                        <a:spcAft>
                          <a:spcPts val="0"/>
                        </a:spcAft>
                      </a:pPr>
                      <a:r>
                        <a:rPr lang="ru" sz="1500" b="1" i="0" u="none">
                          <a:effectLst/>
                          <a:latin typeface="Arial Narrow" panose="020B0606020202030204" pitchFamily="34" charset="0"/>
                          <a:ea typeface="Calibri" panose="020F0502020204030204" pitchFamily="34" charset="0"/>
                          <a:cs typeface="Times New Roman" panose="02020603050405020304" pitchFamily="18" charset="0"/>
                        </a:rPr>
                        <a:t>Форма предпринимательства</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8E8E8"/>
                    </a:solidFill>
                  </a:tcPr>
                </a:tc>
                <a:tc>
                  <a:txBody>
                    <a:bodyPr/>
                    <a:lstStyle/>
                    <a:p>
                      <a:pPr algn="l" rtl="0">
                        <a:lnSpc>
                          <a:spcPct val="107000"/>
                        </a:lnSpc>
                        <a:spcAft>
                          <a:spcPts val="0"/>
                        </a:spcAft>
                      </a:pPr>
                      <a:r>
                        <a:rPr lang="ru" sz="1500" b="1" i="0" u="none">
                          <a:effectLst/>
                          <a:latin typeface="Arial Narrow" panose="020B0606020202030204" pitchFamily="34" charset="0"/>
                          <a:ea typeface="Calibri" panose="020F0502020204030204" pitchFamily="34" charset="0"/>
                          <a:cs typeface="Times New Roman" panose="02020603050405020304" pitchFamily="18" charset="0"/>
                        </a:rPr>
                        <a:t>Минимальный требуемый начальный капитал (евро)</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8E8E8"/>
                    </a:solidFill>
                  </a:tcPr>
                </a:tc>
                <a:tc>
                  <a:txBody>
                    <a:bodyPr/>
                    <a:lstStyle/>
                    <a:p>
                      <a:pPr algn="l" rtl="0">
                        <a:lnSpc>
                          <a:spcPct val="107000"/>
                        </a:lnSpc>
                        <a:spcAft>
                          <a:spcPts val="0"/>
                        </a:spcAft>
                      </a:pPr>
                      <a:r>
                        <a:rPr lang="ru" sz="1500" b="1" i="0" u="none">
                          <a:effectLst/>
                          <a:latin typeface="Arial Narrow" panose="020B0606020202030204" pitchFamily="34" charset="0"/>
                          <a:ea typeface="Calibri" panose="020F0502020204030204" pitchFamily="34" charset="0"/>
                          <a:cs typeface="Times New Roman" panose="02020603050405020304" pitchFamily="18" charset="0"/>
                        </a:rPr>
                        <a:t>Минимальное требуемое число основателей </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8E8E8"/>
                    </a:solidFill>
                  </a:tcPr>
                </a:tc>
                <a:tc>
                  <a:txBody>
                    <a:bodyPr/>
                    <a:lstStyle/>
                    <a:p>
                      <a:pPr algn="l" rtl="0">
                        <a:lnSpc>
                          <a:spcPct val="107000"/>
                        </a:lnSpc>
                        <a:spcAft>
                          <a:spcPts val="0"/>
                        </a:spcAft>
                      </a:pPr>
                      <a:r>
                        <a:rPr lang="ru" sz="1500" b="1" i="0" u="none">
                          <a:effectLst/>
                          <a:latin typeface="Arial Narrow" panose="020B0606020202030204" pitchFamily="34" charset="0"/>
                          <a:ea typeface="Calibri" panose="020F0502020204030204" pitchFamily="34" charset="0"/>
                          <a:cs typeface="Times New Roman" panose="02020603050405020304" pitchFamily="18" charset="0"/>
                        </a:rPr>
                        <a:t>Материальная ответственность</a:t>
                      </a:r>
                      <a:endParaRPr lang="ru" sz="150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8E8E8"/>
                    </a:solidFill>
                  </a:tcPr>
                </a:tc>
                <a:tc>
                  <a:txBody>
                    <a:bodyPr/>
                    <a:lstStyle/>
                    <a:p>
                      <a:pPr algn="l" rtl="0">
                        <a:lnSpc>
                          <a:spcPct val="107000"/>
                        </a:lnSpc>
                        <a:spcAft>
                          <a:spcPts val="0"/>
                        </a:spcAft>
                      </a:pPr>
                      <a:r>
                        <a:rPr lang="ru" sz="1500" b="1" i="0" u="none">
                          <a:effectLst/>
                          <a:latin typeface="Arial Narrow" panose="020B0606020202030204" pitchFamily="34" charset="0"/>
                          <a:ea typeface="Calibri" panose="020F0502020204030204" pitchFamily="34" charset="0"/>
                          <a:cs typeface="Times New Roman" panose="02020603050405020304" pitchFamily="18" charset="0"/>
                        </a:rPr>
                        <a:t>Управление</a:t>
                      </a:r>
                      <a:endParaRPr lang="ru" sz="150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E8E8E8"/>
                    </a:solidFill>
                  </a:tcPr>
                </a:tc>
                <a:extLst>
                  <a:ext uri="{0D108BD9-81ED-4DB2-BD59-A6C34878D82A}">
                    <a16:rowId xmlns:a16="http://schemas.microsoft.com/office/drawing/2014/main" val="10000"/>
                  </a:ext>
                </a:extLst>
              </a:tr>
              <a:tr h="1088409">
                <a:tc>
                  <a:txBody>
                    <a:bodyPr/>
                    <a:lstStyle/>
                    <a:p>
                      <a:pPr algn="l" rtl="0">
                        <a:lnSpc>
                          <a:spcPct val="107000"/>
                        </a:lnSpc>
                        <a:spcAft>
                          <a:spcPts val="0"/>
                        </a:spcAft>
                      </a:pPr>
                      <a:r>
                        <a:rPr lang="ru" sz="1500" b="0" i="0" u="none">
                          <a:effectLst/>
                          <a:latin typeface="Arial Narrow" panose="020B0606020202030204" pitchFamily="34" charset="0"/>
                          <a:ea typeface="Calibri" panose="020F0502020204030204" pitchFamily="34" charset="0"/>
                          <a:cs typeface="Times New Roman" panose="02020603050405020304" pitchFamily="18" charset="0"/>
                        </a:rPr>
                        <a:t>Полное товарищество</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C0C0C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500" b="0" i="0" u="none">
                          <a:effectLst/>
                          <a:latin typeface="Arial Narrow" panose="020B0606020202030204" pitchFamily="34" charset="0"/>
                          <a:ea typeface="Calibri" panose="020F0502020204030204" pitchFamily="34" charset="0"/>
                          <a:cs typeface="Times New Roman" panose="02020603050405020304" pitchFamily="18" charset="0"/>
                        </a:rPr>
                        <a:t>отсутствует; размер взносов определяется договором товарищества</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500" b="0" i="0" u="none">
                          <a:effectLst/>
                          <a:latin typeface="Arial Narrow" panose="020B0606020202030204" pitchFamily="34" charset="0"/>
                          <a:ea typeface="Calibri" panose="020F0502020204030204" pitchFamily="34" charset="0"/>
                          <a:cs typeface="Times New Roman" panose="02020603050405020304" pitchFamily="18" charset="0"/>
                        </a:rPr>
                        <a:t>два</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500" b="0" i="0" u="none" dirty="0">
                          <a:effectLst/>
                          <a:latin typeface="Arial Narrow" panose="020B0606020202030204" pitchFamily="34" charset="0"/>
                          <a:ea typeface="Calibri" panose="020F0502020204030204" pitchFamily="34" charset="0"/>
                          <a:cs typeface="Times New Roman" panose="02020603050405020304" pitchFamily="18" charset="0"/>
                        </a:rPr>
                        <a:t>Пайщики отвечают по обязательствам товарищества всем своим имуществом наравне</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500" b="0" i="0" u="none" dirty="0">
                          <a:effectLst/>
                          <a:latin typeface="Arial Narrow" panose="020B0606020202030204" pitchFamily="34" charset="0"/>
                          <a:ea typeface="Calibri" panose="020F0502020204030204" pitchFamily="34" charset="0"/>
                          <a:cs typeface="Times New Roman" panose="02020603050405020304" pitchFamily="18" charset="0"/>
                        </a:rPr>
                        <a:t>Обязательные органы управления отсутствуют;</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008053">
                <a:tc>
                  <a:txBody>
                    <a:bodyPr/>
                    <a:lstStyle/>
                    <a:p>
                      <a:pPr algn="l" rtl="0">
                        <a:lnSpc>
                          <a:spcPct val="107000"/>
                        </a:lnSpc>
                        <a:spcAft>
                          <a:spcPts val="0"/>
                        </a:spcAft>
                      </a:pPr>
                      <a:r>
                        <a:rPr lang="ru" sz="1500" b="0" i="0" u="none">
                          <a:effectLst/>
                          <a:latin typeface="Arial Narrow" panose="020B0606020202030204" pitchFamily="34" charset="0"/>
                          <a:ea typeface="Calibri" panose="020F0502020204030204" pitchFamily="34" charset="0"/>
                          <a:cs typeface="Times New Roman" panose="02020603050405020304" pitchFamily="18" charset="0"/>
                        </a:rPr>
                        <a:t>Товарищество на вере</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C0C0C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500" b="0" i="0" u="none">
                          <a:effectLst/>
                          <a:latin typeface="Arial Narrow" panose="020B0606020202030204" pitchFamily="34" charset="0"/>
                          <a:ea typeface="Calibri" panose="020F0502020204030204" pitchFamily="34" charset="0"/>
                          <a:cs typeface="Times New Roman" panose="02020603050405020304" pitchFamily="18" charset="0"/>
                        </a:rPr>
                        <a:t>отсутствует; размер взносов определяется договором товарищества</a:t>
                      </a:r>
                      <a:endParaRPr lang="ru" sz="150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500" b="0" i="0" u="none" dirty="0">
                          <a:effectLst/>
                          <a:latin typeface="Arial Narrow" panose="020B0606020202030204" pitchFamily="34" charset="0"/>
                          <a:ea typeface="Calibri" panose="020F0502020204030204" pitchFamily="34" charset="0"/>
                          <a:cs typeface="Times New Roman" panose="02020603050405020304" pitchFamily="18" charset="0"/>
                        </a:rPr>
                        <a:t>два</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500" b="0" i="0" u="none" dirty="0">
                          <a:effectLst/>
                          <a:latin typeface="Arial Narrow" panose="020B0606020202030204" pitchFamily="34" charset="0"/>
                          <a:ea typeface="Calibri" panose="020F0502020204030204" pitchFamily="34" charset="0"/>
                          <a:cs typeface="Times New Roman" panose="02020603050405020304" pitchFamily="18" charset="0"/>
                        </a:rPr>
                        <a:t>По меньшей мере один полный пайщик отвечает по обязательствам коммерческого объединения всем своим имуществом; по меньшей мере один пайщик на доверии отвечает по обязательствам коммерческого объединения в прежелах сделанного взноса</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500" b="0" i="0" u="none" dirty="0">
                          <a:effectLst/>
                          <a:latin typeface="Arial Narrow" panose="020B0606020202030204" pitchFamily="34" charset="0"/>
                          <a:ea typeface="Calibri" panose="020F0502020204030204" pitchFamily="34" charset="0"/>
                          <a:cs typeface="Times New Roman" panose="02020603050405020304" pitchFamily="18" charset="0"/>
                        </a:rPr>
                        <a:t>Обязательные органы управления отсутствуют;</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290956">
                <a:tc>
                  <a:txBody>
                    <a:bodyPr/>
                    <a:lstStyle/>
                    <a:p>
                      <a:pPr algn="l" rtl="0">
                        <a:lnSpc>
                          <a:spcPct val="107000"/>
                        </a:lnSpc>
                        <a:spcAft>
                          <a:spcPts val="0"/>
                        </a:spcAft>
                      </a:pPr>
                      <a:r>
                        <a:rPr lang="ru" sz="1500" b="0" i="0" u="none">
                          <a:effectLst/>
                          <a:latin typeface="Arial Narrow" panose="020B0606020202030204" pitchFamily="34" charset="0"/>
                          <a:ea typeface="Calibri" panose="020F0502020204030204" pitchFamily="34" charset="0"/>
                          <a:cs typeface="Times New Roman" panose="02020603050405020304" pitchFamily="18" charset="0"/>
                        </a:rPr>
                        <a:t>Доходное объединение</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C0C0C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500" b="0" i="0" u="none">
                          <a:effectLst/>
                          <a:latin typeface="Arial Narrow" panose="020B0606020202030204" pitchFamily="34" charset="0"/>
                          <a:ea typeface="Calibri" panose="020F0502020204030204" pitchFamily="34" charset="0"/>
                          <a:cs typeface="Times New Roman" panose="02020603050405020304" pitchFamily="18" charset="0"/>
                        </a:rPr>
                        <a:t>2500</a:t>
                      </a:r>
                      <a:endParaRPr lang="ru" sz="150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500" b="0" i="0" u="none">
                          <a:effectLst/>
                          <a:latin typeface="Arial Narrow" panose="020B0606020202030204" pitchFamily="34" charset="0"/>
                          <a:ea typeface="Calibri" panose="020F0502020204030204" pitchFamily="34" charset="0"/>
                          <a:cs typeface="Times New Roman" panose="02020603050405020304" pitchFamily="18" charset="0"/>
                        </a:rPr>
                        <a:t>два</a:t>
                      </a:r>
                      <a:endParaRPr lang="ru" sz="150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500" b="0" i="0" u="none">
                          <a:effectLst/>
                          <a:latin typeface="Arial Narrow" panose="020B0606020202030204" pitchFamily="34" charset="0"/>
                          <a:ea typeface="Calibri" panose="020F0502020204030204" pitchFamily="34" charset="0"/>
                          <a:cs typeface="Times New Roman" panose="02020603050405020304" pitchFamily="18" charset="0"/>
                        </a:rPr>
                        <a:t>Пайщик не отвечает лично по обязательствам доходного объединения, если нет другой договоренности</a:t>
                      </a:r>
                      <a:endParaRPr lang="ru" sz="150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tc>
                  <a:txBody>
                    <a:bodyPr/>
                    <a:lstStyle/>
                    <a:p>
                      <a:pPr algn="l" rtl="0">
                        <a:lnSpc>
                          <a:spcPct val="107000"/>
                        </a:lnSpc>
                        <a:spcAft>
                          <a:spcPts val="0"/>
                        </a:spcAft>
                      </a:pPr>
                      <a:r>
                        <a:rPr lang="ru" sz="1500" b="0" i="0" u="none" dirty="0">
                          <a:effectLst/>
                          <a:latin typeface="Arial Narrow" panose="020B0606020202030204" pitchFamily="34" charset="0"/>
                          <a:ea typeface="Calibri" panose="020F0502020204030204" pitchFamily="34" charset="0"/>
                          <a:cs typeface="Times New Roman" panose="02020603050405020304" pitchFamily="18" charset="0"/>
                        </a:rPr>
                        <a:t>Высшим органом объединения является общее собрание, решения принимают путем голосования, у каждого члена общества один голос. Руководящим органом объединения является правление.</a:t>
                      </a:r>
                      <a:endParaRPr lang="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5680" marR="45680" marT="53293" marB="53293">
                    <a:lnL w="12700" cap="flat" cmpd="sng" algn="ctr">
                      <a:solidFill>
                        <a:srgbClr val="D0D0D0"/>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rgbClr val="D0D0D0"/>
                      </a:solidFill>
                      <a:prstDash val="solid"/>
                      <a:round/>
                      <a:headEnd type="none" w="med" len="med"/>
                      <a:tailEnd type="none" w="med" len="med"/>
                    </a:lnT>
                    <a:lnB w="12700" cap="flat" cmpd="sng" algn="ctr">
                      <a:solidFill>
                        <a:srgbClr val="D0D0D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1"/>
          </p:nvPr>
        </p:nvSpPr>
        <p:spPr>
          <a:xfrm>
            <a:off x="3124199" y="6484833"/>
            <a:ext cx="2895600" cy="365125"/>
          </a:xfrm>
        </p:spPr>
        <p:txBody>
          <a:bodyPr/>
          <a:lstStyle/>
          <a:p>
            <a:pPr rtl="0"/>
            <a:r>
              <a:rPr lang="ru" b="0" i="0" u="none"/>
              <a:t>Базовая подготовка для начинающего предпринимателя - 2015</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30</a:t>
            </a:fld>
            <a:endParaRPr lang="ru"/>
          </a:p>
        </p:txBody>
      </p:sp>
    </p:spTree>
    <p:extLst>
      <p:ext uri="{BB962C8B-B14F-4D97-AF65-F5344CB8AC3E}">
        <p14:creationId xmlns:p14="http://schemas.microsoft.com/office/powerpoint/2010/main" val="32897408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solidFill>
                  <a:schemeClr val="tx2">
                    <a:lumMod val="60000"/>
                    <a:lumOff val="40000"/>
                  </a:schemeClr>
                </a:solidFill>
              </a:rPr>
              <a:t>Моя бизнес-идея</a:t>
            </a:r>
            <a:endParaRPr lang="ru" noProof="0" dirty="0">
              <a:solidFill>
                <a:schemeClr val="tx2">
                  <a:lumMod val="60000"/>
                  <a:lumOff val="40000"/>
                </a:schemeClr>
              </a:solidFill>
            </a:endParaRPr>
          </a:p>
        </p:txBody>
      </p:sp>
      <p:sp>
        <p:nvSpPr>
          <p:cNvPr id="3" name="Content Placeholder 2"/>
          <p:cNvSpPr>
            <a:spLocks noGrp="1"/>
          </p:cNvSpPr>
          <p:nvPr>
            <p:ph idx="1"/>
          </p:nvPr>
        </p:nvSpPr>
        <p:spPr>
          <a:xfrm>
            <a:off x="4499992" y="1600200"/>
            <a:ext cx="4392488" cy="4525963"/>
          </a:xfrm>
        </p:spPr>
        <p:txBody>
          <a:bodyPr/>
          <a:lstStyle/>
          <a:p>
            <a:endParaRPr lang="ru" noProof="0" dirty="0" smtClean="0"/>
          </a:p>
          <a:p>
            <a:pPr algn="l" rtl="0"/>
            <a:r>
              <a:rPr lang="ru" b="0" i="0" u="none"/>
              <a:t>Откуда я знаю, что моя идея – это бизнес-идея?</a:t>
            </a:r>
          </a:p>
          <a:p>
            <a:pPr algn="l" rtl="0"/>
            <a:r>
              <a:rPr lang="ru" b="0" i="0" u="none"/>
              <a:t>Откуда я знаю, что моя идея – это хорошая бизнес-идея?</a:t>
            </a:r>
          </a:p>
          <a:p>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31</a:t>
            </a:fld>
            <a:endParaRPr lang="ru"/>
          </a:p>
        </p:txBody>
      </p:sp>
      <p:pic>
        <p:nvPicPr>
          <p:cNvPr id="6" name="Content Placeholder 5" descr="listening_device.jpg"/>
          <p:cNvPicPr>
            <a:picLocks noChangeAspect="1"/>
          </p:cNvPicPr>
          <p:nvPr/>
        </p:nvPicPr>
        <p:blipFill rotWithShape="1">
          <a:blip r:embed="rId2" cstate="print">
            <a:extLst>
              <a:ext uri="{28A0092B-C50C-407E-A947-70E740481C1C}">
                <a14:useLocalDpi xmlns:a14="http://schemas.microsoft.com/office/drawing/2010/main" val="0"/>
              </a:ext>
            </a:extLst>
          </a:blip>
          <a:srcRect l="-237" r="-151"/>
          <a:stretch/>
        </p:blipFill>
        <p:spPr bwMode="auto">
          <a:xfrm>
            <a:off x="251520" y="1628800"/>
            <a:ext cx="43265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8886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Какая бизнес-идея хорошая?</a:t>
            </a:r>
            <a:endParaRPr lang="ru" noProof="0" dirty="0"/>
          </a:p>
        </p:txBody>
      </p:sp>
      <p:sp>
        <p:nvSpPr>
          <p:cNvPr id="3" name="Content Placeholder 2"/>
          <p:cNvSpPr>
            <a:spLocks noGrp="1"/>
          </p:cNvSpPr>
          <p:nvPr>
            <p:ph idx="1"/>
          </p:nvPr>
        </p:nvSpPr>
        <p:spPr>
          <a:xfrm>
            <a:off x="457200" y="1417638"/>
            <a:ext cx="8229600" cy="4708525"/>
          </a:xfrm>
        </p:spPr>
        <p:txBody>
          <a:bodyPr>
            <a:normAutofit lnSpcReduction="10000"/>
          </a:bodyPr>
          <a:lstStyle/>
          <a:p>
            <a:pPr algn="l" rtl="0"/>
            <a:r>
              <a:rPr lang="ru" b="0" i="0" u="none"/>
              <a:t>Хорошая бизнес-идея решает какую-то конкретную проблему для более широкой или более узкой целевой группы. </a:t>
            </a:r>
          </a:p>
          <a:p>
            <a:pPr algn="l" rtl="0"/>
            <a:r>
              <a:rPr lang="ru" b="0" i="0" u="none"/>
              <a:t>Решением может быть абсолютно новое изделие или услуга, однако чаще - способ, как сделать что-то существующее лучше, быстрее, дешевле.</a:t>
            </a:r>
          </a:p>
          <a:p>
            <a:pPr algn="l" rtl="0"/>
            <a:r>
              <a:rPr lang="ru" b="0" i="0" u="none"/>
              <a:t>И в т.н. старых секторах экономики возможно найти хорошую идею для того, чтобы начать свой бизнес.</a:t>
            </a:r>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32</a:t>
            </a:fld>
            <a:endParaRPr lang="ru" dirty="0"/>
          </a:p>
        </p:txBody>
      </p:sp>
    </p:spTree>
    <p:extLst>
      <p:ext uri="{BB962C8B-B14F-4D97-AF65-F5344CB8AC3E}">
        <p14:creationId xmlns:p14="http://schemas.microsoft.com/office/powerpoint/2010/main" val="11131741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Где найти бизнес-идею?</a:t>
            </a:r>
            <a:endParaRPr lang="ru" noProof="0" dirty="0"/>
          </a:p>
        </p:txBody>
      </p:sp>
      <p:sp>
        <p:nvSpPr>
          <p:cNvPr id="3" name="Content Placeholder 2"/>
          <p:cNvSpPr>
            <a:spLocks noGrp="1"/>
          </p:cNvSpPr>
          <p:nvPr>
            <p:ph idx="1"/>
          </p:nvPr>
        </p:nvSpPr>
        <p:spPr/>
        <p:txBody>
          <a:bodyPr>
            <a:normAutofit fontScale="92500"/>
          </a:bodyPr>
          <a:lstStyle/>
          <a:p>
            <a:pPr algn="l" rtl="0"/>
            <a:r>
              <a:rPr lang="ru" b="0" i="0" u="none"/>
              <a:t>Исследование быстро растущих предприятий США - как была найдена бизнес-идея:</a:t>
            </a:r>
          </a:p>
          <a:p>
            <a:pPr lvl="1" algn="l" rtl="0"/>
            <a:r>
              <a:rPr lang="ru" sz="2200" b="0" i="0" u="none"/>
              <a:t>71% - повторили или модифицировали идею, с которой сталкивались ранее в своей работе</a:t>
            </a:r>
          </a:p>
          <a:p>
            <a:pPr lvl="1" algn="l" rtl="0"/>
            <a:r>
              <a:rPr lang="ru" sz="2200" b="0" i="0" u="none"/>
              <a:t>7% - временная или дополнительная работа переросла в бизнес-идею</a:t>
            </a:r>
          </a:p>
          <a:p>
            <a:pPr lvl="1" algn="l" rtl="0"/>
            <a:r>
              <a:rPr lang="ru" sz="2200" b="0" i="0" u="none"/>
              <a:t>6% - нуждались в изделии в качестве частного потребителя</a:t>
            </a:r>
          </a:p>
          <a:p>
            <a:pPr lvl="1" algn="l" rtl="0"/>
            <a:r>
              <a:rPr lang="ru" sz="2200" b="0" i="0" u="none"/>
              <a:t>5% - в компьютерной революции</a:t>
            </a:r>
          </a:p>
          <a:p>
            <a:pPr lvl="1" algn="l" rtl="0"/>
            <a:r>
              <a:rPr lang="ru" sz="2200" b="0" i="0" u="none"/>
              <a:t>4% - случайно прочли о сфере деятельности</a:t>
            </a:r>
          </a:p>
          <a:p>
            <a:pPr lvl="1" algn="l" rtl="0"/>
            <a:r>
              <a:rPr lang="ru" sz="2200" b="0" i="0" u="none"/>
              <a:t>4% - обнаружили в ходе систематического поиска возможностей</a:t>
            </a:r>
          </a:p>
          <a:p>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33</a:t>
            </a:fld>
            <a:endParaRPr lang="ru"/>
          </a:p>
        </p:txBody>
      </p:sp>
    </p:spTree>
    <p:extLst>
      <p:ext uri="{BB962C8B-B14F-4D97-AF65-F5344CB8AC3E}">
        <p14:creationId xmlns:p14="http://schemas.microsoft.com/office/powerpoint/2010/main" val="11966633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pPr rtl="0"/>
            <a:r>
              <a:rPr lang="ru" b="1" i="0" u="none"/>
              <a:t>Тест бизнес-идеи</a:t>
            </a:r>
            <a:endParaRPr lang="ru" noProof="0" dirty="0"/>
          </a:p>
        </p:txBody>
      </p:sp>
      <p:sp>
        <p:nvSpPr>
          <p:cNvPr id="3" name="Content Placeholder 2"/>
          <p:cNvSpPr>
            <a:spLocks noGrp="1"/>
          </p:cNvSpPr>
          <p:nvPr>
            <p:ph idx="1"/>
          </p:nvPr>
        </p:nvSpPr>
        <p:spPr>
          <a:xfrm>
            <a:off x="457200" y="1196752"/>
            <a:ext cx="8229600" cy="5472608"/>
          </a:xfrm>
        </p:spPr>
        <p:txBody>
          <a:bodyPr>
            <a:normAutofit fontScale="62500" lnSpcReduction="20000"/>
          </a:bodyPr>
          <a:lstStyle/>
          <a:p>
            <a:pPr marL="0" indent="0" algn="l" rtl="0">
              <a:buNone/>
            </a:pPr>
            <a:r>
              <a:rPr lang="ru" b="0" i="0" u="none">
                <a:hlinkClick r:id="rId3"/>
              </a:rPr>
              <a:t>http://www.vertexconsulting.eu/index.php?id=11008</a:t>
            </a:r>
            <a:endParaRPr lang="ru" noProof="0" dirty="0" smtClean="0"/>
          </a:p>
          <a:p>
            <a:pPr algn="l" rtl="0"/>
            <a:r>
              <a:rPr lang="ru" b="0" i="0" u="none"/>
              <a:t>Ваш план ориентирован на прибыль, самореализацию или развивающееся предприятие?</a:t>
            </a:r>
          </a:p>
          <a:p>
            <a:pPr algn="l" rtl="0"/>
            <a:r>
              <a:rPr lang="ru" b="0" i="0" u="none"/>
              <a:t>Вы сами купили бы предлагаемую Вами услугу/изделие? </a:t>
            </a:r>
          </a:p>
          <a:p>
            <a:pPr algn="l" rtl="0"/>
            <a:r>
              <a:rPr lang="ru" b="0" i="0" u="none"/>
              <a:t>Почему Вы считаете, что при помощи Вашей бизнес-идеи можно достичь успеха?</a:t>
            </a:r>
          </a:p>
          <a:p>
            <a:pPr algn="l" rtl="0"/>
            <a:r>
              <a:rPr lang="ru" b="0" i="0" u="none"/>
              <a:t>Каков источник возникновения Вашей бизнес-идеи?</a:t>
            </a:r>
          </a:p>
          <a:p>
            <a:pPr algn="l" rtl="0"/>
            <a:r>
              <a:rPr lang="ru" b="0" i="0" u="none"/>
              <a:t>Что препятствует осуществлению этой бизнес-идеи?</a:t>
            </a:r>
          </a:p>
          <a:p>
            <a:pPr algn="l" rtl="0"/>
            <a:r>
              <a:rPr lang="ru" b="0" i="0" u="none"/>
              <a:t>У Вас есть точная информация о том, кому нужно предлагаемое Вами изделие/услуга?</a:t>
            </a:r>
          </a:p>
          <a:p>
            <a:pPr algn="l" rtl="0"/>
            <a:r>
              <a:rPr lang="ru" b="0" i="0" u="none"/>
              <a:t>Делает ли предлагаемое изделие/услуга чью-то жизнь более удобной или предлагает интересный опыт?</a:t>
            </a:r>
          </a:p>
          <a:p>
            <a:pPr algn="l" rtl="0"/>
            <a:r>
              <a:rPr lang="ru" b="0" i="0" u="none"/>
              <a:t>Состоит ли идея в том, чтобы сделать что-то новым способом (напр., дешевле, быстрее, более высокого качества и т.п.)?</a:t>
            </a:r>
          </a:p>
          <a:p>
            <a:pPr algn="l" rtl="0"/>
            <a:r>
              <a:rPr lang="ru" b="0" i="0" u="none"/>
              <a:t>Известны ли необходимые ресурсы (деньги, оборудование, люди, время, лицензии и т.п.) и их источники?</a:t>
            </a:r>
          </a:p>
          <a:p>
            <a:pPr algn="l" rtl="0"/>
            <a:r>
              <a:rPr lang="ru" b="0" i="0" u="none"/>
              <a:t>Какова рентабельность бизнес-идеи?</a:t>
            </a:r>
          </a:p>
          <a:p>
            <a:pPr algn="l" rtl="0"/>
            <a:r>
              <a:rPr lang="ru" b="0" i="0" u="none"/>
              <a:t>Знаете ли Вы о потенциальных рисках?</a:t>
            </a:r>
          </a:p>
          <a:p>
            <a:endParaRPr lang="ru" noProof="0" dirty="0" smtClean="0"/>
          </a:p>
          <a:p>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34</a:t>
            </a:fld>
            <a:endParaRPr lang="ru"/>
          </a:p>
        </p:txBody>
      </p:sp>
    </p:spTree>
    <p:extLst>
      <p:ext uri="{BB962C8B-B14F-4D97-AF65-F5344CB8AC3E}">
        <p14:creationId xmlns:p14="http://schemas.microsoft.com/office/powerpoint/2010/main" val="10363410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solidFill>
                  <a:schemeClr val="tx2">
                    <a:lumMod val="60000"/>
                    <a:lumOff val="40000"/>
                  </a:schemeClr>
                </a:solidFill>
              </a:rPr>
              <a:t>Экспресс-тест бизнес-идеи</a:t>
            </a:r>
            <a:endParaRPr lang="ru" noProof="0" dirty="0">
              <a:solidFill>
                <a:schemeClr val="tx2">
                  <a:lumMod val="60000"/>
                  <a:lumOff val="40000"/>
                </a:schemeClr>
              </a:solidFill>
            </a:endParaRPr>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35</a:t>
            </a:fld>
            <a:endParaRPr lang="ru"/>
          </a:p>
        </p:txBody>
      </p:sp>
      <p:sp>
        <p:nvSpPr>
          <p:cNvPr id="7" name="Content Placeholder 6"/>
          <p:cNvSpPr>
            <a:spLocks noGrp="1"/>
          </p:cNvSpPr>
          <p:nvPr>
            <p:ph idx="1"/>
          </p:nvPr>
        </p:nvSpPr>
        <p:spPr/>
        <p:txBody>
          <a:bodyPr/>
          <a:lstStyle/>
          <a:p>
            <a:pPr marL="0" indent="0" algn="l" rtl="0">
              <a:buNone/>
            </a:pPr>
            <a:r>
              <a:rPr lang="ru" b="0" i="0" u="none"/>
              <a:t>Четыре фактора повышения вероятности успеха:</a:t>
            </a:r>
          </a:p>
          <a:p>
            <a:pPr marL="514350" indent="-514350" algn="l" rtl="0">
              <a:buFont typeface="+mj-lt"/>
              <a:buAutoNum type="arabicPeriod"/>
            </a:pPr>
            <a:r>
              <a:rPr lang="ru" b="0" i="0" u="none"/>
              <a:t>осуществление бизнес-идеи сделает мир лучше</a:t>
            </a:r>
          </a:p>
          <a:p>
            <a:pPr marL="514350" indent="-514350" algn="l" rtl="0">
              <a:buFont typeface="+mj-lt"/>
              <a:buAutoNum type="arabicPeriod"/>
            </a:pPr>
            <a:endParaRPr lang="ru" noProof="0" dirty="0" smtClean="0"/>
          </a:p>
          <a:p>
            <a:endParaRPr lang="ru" noProof="0" dirty="0"/>
          </a:p>
        </p:txBody>
      </p:sp>
    </p:spTree>
    <p:extLst>
      <p:ext uri="{BB962C8B-B14F-4D97-AF65-F5344CB8AC3E}">
        <p14:creationId xmlns:p14="http://schemas.microsoft.com/office/powerpoint/2010/main" val="1727707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Очередная лимоновыжималка</a:t>
            </a:r>
            <a:endParaRPr lang="ru" noProof="0" dirty="0"/>
          </a:p>
        </p:txBody>
      </p:sp>
      <p:pic>
        <p:nvPicPr>
          <p:cNvPr id="6" name="Content Placeholder 5"/>
          <p:cNvPicPr>
            <a:picLocks noGrp="1" noChangeAspect="1"/>
          </p:cNvPicPr>
          <p:nvPr>
            <p:ph idx="1"/>
          </p:nvPr>
        </p:nvPicPr>
        <p:blipFill>
          <a:blip r:embed="rId3" cstate="print"/>
          <a:srcRect l="-90606" r="-90606"/>
          <a:stretch>
            <a:fillRect/>
          </a:stretch>
        </p:blipFill>
        <p:spPr/>
      </p:pic>
      <p:sp>
        <p:nvSpPr>
          <p:cNvPr id="5" name="Slide Number Placeholder 4"/>
          <p:cNvSpPr>
            <a:spLocks noGrp="1"/>
          </p:cNvSpPr>
          <p:nvPr>
            <p:ph type="sldNum" sz="quarter" idx="12"/>
          </p:nvPr>
        </p:nvSpPr>
        <p:spPr/>
        <p:txBody>
          <a:bodyPr/>
          <a:lstStyle/>
          <a:p>
            <a:pPr algn="r" rtl="0"/>
            <a:fld id="{4906D54D-4E2D-6146-92B5-05DDBAEE7A68}" type="slidenum">
              <a:rPr/>
              <a:pPr algn="r" rtl="0"/>
              <a:t>36</a:t>
            </a:fld>
            <a:endParaRPr lang="ru"/>
          </a:p>
        </p:txBody>
      </p:sp>
      <p:sp>
        <p:nvSpPr>
          <p:cNvPr id="7" name="Footer Placeholder 3"/>
          <p:cNvSpPr>
            <a:spLocks noGrp="1"/>
          </p:cNvSpPr>
          <p:nvPr>
            <p:ph type="ftr" sz="quarter" idx="11"/>
          </p:nvPr>
        </p:nvSpPr>
        <p:spPr>
          <a:xfrm>
            <a:off x="3124200" y="6356350"/>
            <a:ext cx="2895600" cy="365125"/>
          </a:xfrm>
        </p:spPr>
        <p:txBody>
          <a:bodyPr/>
          <a:lstStyle/>
          <a:p>
            <a:pPr rtl="0"/>
            <a:r>
              <a:rPr lang="ru" b="0" i="0" u="none"/>
              <a:t>Базовая подготовка для начинающего предпринимателя</a:t>
            </a:r>
            <a:endParaRPr lang="ru" dirty="0"/>
          </a:p>
        </p:txBody>
      </p:sp>
    </p:spTree>
    <p:extLst>
      <p:ext uri="{BB962C8B-B14F-4D97-AF65-F5344CB8AC3E}">
        <p14:creationId xmlns:p14="http://schemas.microsoft.com/office/powerpoint/2010/main" val="1124316267"/>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Теснота в карете скорой помощи: до</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4906D54D-4E2D-6146-92B5-05DDBAEE7A68}" type="slidenum">
              <a:rPr/>
              <a:pPr algn="r" rtl="0"/>
              <a:t>37</a:t>
            </a:fld>
            <a:endParaRPr lang="ru"/>
          </a:p>
        </p:txBody>
      </p:sp>
      <p:pic>
        <p:nvPicPr>
          <p:cNvPr id="7" name="Picture 6"/>
          <p:cNvPicPr>
            <a:picLocks noChangeAspect="1"/>
          </p:cNvPicPr>
          <p:nvPr/>
        </p:nvPicPr>
        <p:blipFill>
          <a:blip r:embed="rId3" cstate="print"/>
          <a:stretch>
            <a:fillRect/>
          </a:stretch>
        </p:blipFill>
        <p:spPr>
          <a:xfrm>
            <a:off x="395536" y="1484784"/>
            <a:ext cx="4290162" cy="4419979"/>
          </a:xfrm>
          <a:prstGeom prst="rect">
            <a:avLst/>
          </a:prstGeom>
        </p:spPr>
      </p:pic>
      <p:sp>
        <p:nvSpPr>
          <p:cNvPr id="8" name="Content Placeholder 6"/>
          <p:cNvSpPr txBox="1">
            <a:spLocks/>
          </p:cNvSpPr>
          <p:nvPr/>
        </p:nvSpPr>
        <p:spPr>
          <a:xfrm>
            <a:off x="4685698" y="1600200"/>
            <a:ext cx="4350798" cy="4525963"/>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rtl="0"/>
            <a:r>
              <a:rPr lang="ru" b="0" i="0" u="none" dirty="0"/>
              <a:t>доступ к пациенту только с одной стороны</a:t>
            </a:r>
            <a:endParaRPr lang="ru" dirty="0" smtClean="0"/>
          </a:p>
          <a:p>
            <a:pPr algn="l" rtl="0"/>
            <a:r>
              <a:rPr lang="ru" b="0" i="0" u="none" dirty="0"/>
              <a:t>часть оборудования/шкафов находится за пациентом</a:t>
            </a:r>
            <a:endParaRPr lang="ru" dirty="0" smtClean="0"/>
          </a:p>
          <a:p>
            <a:pPr algn="l" rtl="0"/>
            <a:r>
              <a:rPr lang="ru" b="0" i="0" u="none" dirty="0"/>
              <a:t>к пациенту может подойти только один медработник</a:t>
            </a:r>
            <a:endParaRPr lang="ru" dirty="0"/>
          </a:p>
        </p:txBody>
      </p:sp>
      <p:sp>
        <p:nvSpPr>
          <p:cNvPr id="10" name="Content Placeholder 8"/>
          <p:cNvSpPr txBox="1">
            <a:spLocks/>
          </p:cNvSpPr>
          <p:nvPr/>
        </p:nvSpPr>
        <p:spPr>
          <a:xfrm>
            <a:off x="251520" y="6126165"/>
            <a:ext cx="8892480" cy="650559"/>
          </a:xfrm>
          <a:prstGeom prst="rect">
            <a:avLst/>
          </a:prstGeom>
        </p:spPr>
        <p:txBody>
          <a:bodyPr vert="horz" lIns="91440" tIns="45720" rIns="91440" bIns="45720" rtlCol="0">
            <a:normAutofit fontScale="70000" lnSpcReduction="20000"/>
          </a:bodyPr>
          <a:lstStyle>
            <a:lvl1pPr marL="0" indent="0" algn="l" defTabSz="914400" rtl="0" eaLnBrk="1" latinLnBrk="0" hangingPunct="1">
              <a:spcBef>
                <a:spcPct val="20000"/>
              </a:spcBef>
              <a:spcAft>
                <a:spcPts val="600"/>
              </a:spcAft>
              <a:buFont typeface="Arial" pitchFamily="34" charset="0"/>
              <a:buNone/>
              <a:defRPr sz="3000" b="0"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l" rtl="0"/>
            <a:r>
              <a:rPr lang="ru" b="0" i="0" u="none"/>
              <a:t>Источник: Helen Hamlyn Centre for Design Redesigning the Emergency Ambulance</a:t>
            </a:r>
            <a:endParaRPr lang="ru" dirty="0"/>
          </a:p>
        </p:txBody>
      </p:sp>
    </p:spTree>
    <p:extLst>
      <p:ext uri="{BB962C8B-B14F-4D97-AF65-F5344CB8AC3E}">
        <p14:creationId xmlns:p14="http://schemas.microsoft.com/office/powerpoint/2010/main" val="18067552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247415"/>
          </a:xfrm>
        </p:spPr>
        <p:txBody>
          <a:bodyPr/>
          <a:lstStyle/>
          <a:p>
            <a:pPr rtl="0"/>
            <a:r>
              <a:rPr lang="ru" b="1" i="0" u="none"/>
              <a:t>после...</a:t>
            </a:r>
            <a:endParaRPr lang="ru" noProof="0" dirty="0"/>
          </a:p>
        </p:txBody>
      </p:sp>
      <p:sp>
        <p:nvSpPr>
          <p:cNvPr id="3" name="Content Placeholder 2"/>
          <p:cNvSpPr>
            <a:spLocks noGrp="1"/>
          </p:cNvSpPr>
          <p:nvPr>
            <p:ph idx="1"/>
          </p:nvPr>
        </p:nvSpPr>
        <p:spPr>
          <a:xfrm>
            <a:off x="5076056" y="1600200"/>
            <a:ext cx="3888432" cy="4525963"/>
          </a:xfrm>
        </p:spPr>
        <p:txBody>
          <a:bodyPr/>
          <a:lstStyle/>
          <a:p>
            <a:pPr algn="l" rtl="0"/>
            <a:r>
              <a:rPr lang="ru" b="0" i="0" u="none" dirty="0"/>
              <a:t>доступ </a:t>
            </a:r>
            <a:r>
              <a:rPr lang="ru" b="0" i="0" u="none" dirty="0" smtClean="0"/>
              <a:t>со всех </a:t>
            </a:r>
            <a:r>
              <a:rPr lang="ru" b="0" i="0" u="none" dirty="0"/>
              <a:t>сторон</a:t>
            </a:r>
          </a:p>
          <a:p>
            <a:pPr algn="l" rtl="0"/>
            <a:r>
              <a:rPr lang="ru" b="0" i="0" u="none" dirty="0"/>
              <a:t>два медработника </a:t>
            </a:r>
            <a:r>
              <a:rPr lang="ru" b="0" i="0" u="none" dirty="0" smtClean="0"/>
              <a:t>одновременно</a:t>
            </a:r>
            <a:endParaRPr lang="ru" b="0" i="0" u="none" dirty="0"/>
          </a:p>
          <a:p>
            <a:pPr algn="l" rtl="0"/>
            <a:r>
              <a:rPr lang="ru" b="0" i="0" u="none" dirty="0"/>
              <a:t>доступ ко </a:t>
            </a:r>
            <a:r>
              <a:rPr lang="ru" b="0" i="0" u="none" dirty="0" smtClean="0"/>
              <a:t>всему оборудованию</a:t>
            </a:r>
            <a:endParaRPr lang="ru" b="0" i="0" u="none" dirty="0"/>
          </a:p>
          <a:p>
            <a:pPr algn="l" rtl="0"/>
            <a:r>
              <a:rPr lang="ru" b="0" i="0" u="none" dirty="0"/>
              <a:t>проще </a:t>
            </a:r>
            <a:r>
              <a:rPr lang="ru" b="0" i="0" u="none" dirty="0" smtClean="0"/>
              <a:t>убирать</a:t>
            </a:r>
            <a:endParaRPr lang="ru" noProof="0" dirty="0"/>
          </a:p>
        </p:txBody>
      </p:sp>
      <p:sp>
        <p:nvSpPr>
          <p:cNvPr id="5" name="Slide Number Placeholder 4"/>
          <p:cNvSpPr>
            <a:spLocks noGrp="1"/>
          </p:cNvSpPr>
          <p:nvPr>
            <p:ph type="sldNum" sz="quarter" idx="12"/>
          </p:nvPr>
        </p:nvSpPr>
        <p:spPr/>
        <p:txBody>
          <a:bodyPr/>
          <a:lstStyle/>
          <a:p>
            <a:pPr algn="r" rtl="0"/>
            <a:fld id="{4906D54D-4E2D-6146-92B5-05DDBAEE7A68}" type="slidenum">
              <a:rPr/>
              <a:pPr algn="r" rtl="0"/>
              <a:t>38</a:t>
            </a:fld>
            <a:endParaRPr lang="ru"/>
          </a:p>
        </p:txBody>
      </p:sp>
      <p:pic>
        <p:nvPicPr>
          <p:cNvPr id="6" name="Content Placeholder 5"/>
          <p:cNvPicPr>
            <a:picLocks noChangeAspect="1"/>
          </p:cNvPicPr>
          <p:nvPr/>
        </p:nvPicPr>
        <p:blipFill rotWithShape="1">
          <a:blip r:embed="rId3" cstate="print"/>
          <a:srcRect l="-592" r="-995"/>
          <a:stretch/>
        </p:blipFill>
        <p:spPr>
          <a:xfrm>
            <a:off x="323529" y="1556792"/>
            <a:ext cx="4778690" cy="4248472"/>
          </a:xfrm>
          <a:prstGeom prst="rect">
            <a:avLst/>
          </a:prstGeom>
        </p:spPr>
      </p:pic>
      <p:sp>
        <p:nvSpPr>
          <p:cNvPr id="7" name="Content Placeholder 8"/>
          <p:cNvSpPr txBox="1">
            <a:spLocks/>
          </p:cNvSpPr>
          <p:nvPr/>
        </p:nvSpPr>
        <p:spPr>
          <a:xfrm>
            <a:off x="251520" y="6126165"/>
            <a:ext cx="8892480" cy="650559"/>
          </a:xfrm>
          <a:prstGeom prst="rect">
            <a:avLst/>
          </a:prstGeom>
        </p:spPr>
        <p:txBody>
          <a:bodyPr vert="horz" lIns="91440" tIns="45720" rIns="91440" bIns="45720" rtlCol="0">
            <a:normAutofit fontScale="70000" lnSpcReduction="20000"/>
          </a:bodyPr>
          <a:lstStyle>
            <a:lvl1pPr marL="0" indent="0" algn="l" defTabSz="914400" rtl="0" eaLnBrk="1" latinLnBrk="0" hangingPunct="1">
              <a:spcBef>
                <a:spcPct val="20000"/>
              </a:spcBef>
              <a:spcAft>
                <a:spcPts val="600"/>
              </a:spcAft>
              <a:buFont typeface="Arial" pitchFamily="34" charset="0"/>
              <a:buNone/>
              <a:defRPr sz="3000" b="0"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l" rtl="0"/>
            <a:r>
              <a:rPr lang="ru" b="0" i="0" u="none"/>
              <a:t>Источник: Helen Hamlyn Centre for Design Redesigning the Emergency Ambulance</a:t>
            </a:r>
            <a:endParaRPr lang="ru" dirty="0"/>
          </a:p>
        </p:txBody>
      </p:sp>
      <p:sp>
        <p:nvSpPr>
          <p:cNvPr id="8" name="Footer Placeholder 3"/>
          <p:cNvSpPr>
            <a:spLocks noGrp="1"/>
          </p:cNvSpPr>
          <p:nvPr>
            <p:ph type="ftr" sz="quarter" idx="11"/>
          </p:nvPr>
        </p:nvSpPr>
        <p:spPr>
          <a:xfrm>
            <a:off x="3124200" y="6356350"/>
            <a:ext cx="2895600" cy="365125"/>
          </a:xfrm>
        </p:spPr>
        <p:txBody>
          <a:bodyPr/>
          <a:lstStyle/>
          <a:p>
            <a:pPr rtl="0"/>
            <a:r>
              <a:rPr lang="ru" b="0" i="0" u="none"/>
              <a:t>Базовая подготовка для начинающего предпринимателя</a:t>
            </a:r>
            <a:endParaRPr lang="ru" dirty="0"/>
          </a:p>
        </p:txBody>
      </p:sp>
    </p:spTree>
    <p:extLst>
      <p:ext uri="{BB962C8B-B14F-4D97-AF65-F5344CB8AC3E}">
        <p14:creationId xmlns:p14="http://schemas.microsoft.com/office/powerpoint/2010/main" val="1067752405"/>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Экспресс-тест бизнес-идеи</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39</a:t>
            </a:fld>
            <a:endParaRPr lang="ru"/>
          </a:p>
        </p:txBody>
      </p:sp>
      <p:sp>
        <p:nvSpPr>
          <p:cNvPr id="6" name="Content Placeholder 2"/>
          <p:cNvSpPr>
            <a:spLocks noGrp="1"/>
          </p:cNvSpPr>
          <p:nvPr>
            <p:ph idx="1"/>
          </p:nvPr>
        </p:nvSpPr>
        <p:spPr/>
        <p:txBody>
          <a:bodyPr/>
          <a:lstStyle/>
          <a:p>
            <a:pPr marL="514350" indent="-514350" algn="l" rtl="0">
              <a:buFont typeface="+mj-lt"/>
              <a:buAutoNum type="arabicPeriod"/>
            </a:pPr>
            <a:r>
              <a:rPr lang="ru" b="0" i="0" u="none">
                <a:solidFill>
                  <a:schemeClr val="bg1">
                    <a:lumMod val="65000"/>
                  </a:schemeClr>
                </a:solidFill>
              </a:rPr>
              <a:t>осуществление бизнес-идеи сделает мир лучше</a:t>
            </a:r>
          </a:p>
          <a:p>
            <a:pPr marL="514350" indent="-514350" algn="l" rtl="0">
              <a:buFont typeface="+mj-lt"/>
              <a:buAutoNum type="arabicPeriod"/>
            </a:pPr>
            <a:r>
              <a:rPr lang="ru" b="0" i="0" u="none"/>
              <a:t>решает чью-то реальную проблему или исполняет чье-то желание лучше, чем раньше</a:t>
            </a:r>
            <a:endParaRPr lang="ru" noProof="0" dirty="0"/>
          </a:p>
        </p:txBody>
      </p:sp>
    </p:spTree>
    <p:extLst>
      <p:ext uri="{BB962C8B-B14F-4D97-AF65-F5344CB8AC3E}">
        <p14:creationId xmlns:p14="http://schemas.microsoft.com/office/powerpoint/2010/main" val="338037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solidFill>
                  <a:srgbClr val="008000"/>
                </a:solidFill>
              </a:rPr>
              <a:t>Практическое задание</a:t>
            </a:r>
            <a:endParaRPr lang="ru" noProof="0" dirty="0"/>
          </a:p>
        </p:txBody>
      </p:sp>
      <p:sp>
        <p:nvSpPr>
          <p:cNvPr id="3" name="Content Placeholder 2"/>
          <p:cNvSpPr>
            <a:spLocks noGrp="1"/>
          </p:cNvSpPr>
          <p:nvPr>
            <p:ph idx="1"/>
          </p:nvPr>
        </p:nvSpPr>
        <p:spPr>
          <a:xfrm>
            <a:off x="899592" y="1600200"/>
            <a:ext cx="7787208" cy="4525963"/>
          </a:xfrm>
        </p:spPr>
        <p:txBody>
          <a:bodyPr/>
          <a:lstStyle/>
          <a:p>
            <a:pPr marL="0" indent="0" algn="l" rtl="0">
              <a:buNone/>
            </a:pPr>
            <a:r>
              <a:rPr lang="ru" b="0" i="0" u="none" dirty="0"/>
              <a:t>Представьте другим </a:t>
            </a:r>
            <a:r>
              <a:rPr lang="ru" b="0" i="0" u="none" dirty="0" smtClean="0"/>
              <a:t>участникам своего </a:t>
            </a:r>
            <a:r>
              <a:rPr lang="ru" b="0" i="0" u="none" dirty="0"/>
              <a:t>соседа:</a:t>
            </a:r>
          </a:p>
          <a:p>
            <a:pPr algn="l" rtl="0">
              <a:buFontTx/>
              <a:buChar char="-"/>
            </a:pPr>
            <a:r>
              <a:rPr lang="ru" b="0" i="0" u="none" dirty="0"/>
              <a:t>имя </a:t>
            </a:r>
          </a:p>
          <a:p>
            <a:pPr algn="l" rtl="0">
              <a:buFontTx/>
              <a:buChar char="-"/>
            </a:pPr>
            <a:r>
              <a:rPr lang="ru" b="0" i="0" u="none" dirty="0"/>
              <a:t>предпринимательский и рабочий опыт</a:t>
            </a:r>
          </a:p>
          <a:p>
            <a:pPr algn="l" rtl="0">
              <a:buFontTx/>
              <a:buChar char="-"/>
            </a:pPr>
            <a:r>
              <a:rPr lang="ru" b="0" i="0" u="none" dirty="0"/>
              <a:t>бизнес-идея</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t>4</a:t>
            </a:fld>
            <a:endParaRPr lang="ru"/>
          </a:p>
        </p:txBody>
      </p:sp>
    </p:spTree>
    <p:extLst>
      <p:ext uri="{BB962C8B-B14F-4D97-AF65-F5344CB8AC3E}">
        <p14:creationId xmlns:p14="http://schemas.microsoft.com/office/powerpoint/2010/main" val="27191537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ru" b="1" i="0" u="none"/>
              <a:t>Создание ценности для клиента</a:t>
            </a:r>
            <a:endParaRPr lang="ru" noProof="0" dirty="0"/>
          </a:p>
        </p:txBody>
      </p:sp>
      <p:sp>
        <p:nvSpPr>
          <p:cNvPr id="3" name="Content Placeholder 2"/>
          <p:cNvSpPr>
            <a:spLocks noGrp="1"/>
          </p:cNvSpPr>
          <p:nvPr>
            <p:ph idx="1"/>
          </p:nvPr>
        </p:nvSpPr>
        <p:spPr>
          <a:xfrm>
            <a:off x="248684" y="1771560"/>
            <a:ext cx="8473836" cy="4373563"/>
          </a:xfrm>
        </p:spPr>
        <p:txBody>
          <a:bodyPr>
            <a:normAutofit/>
          </a:bodyPr>
          <a:lstStyle/>
          <a:p>
            <a:pPr marL="0" indent="0" algn="l" rtl="0">
              <a:buNone/>
            </a:pPr>
            <a:r>
              <a:rPr lang="ru" b="0" i="0" u="none"/>
              <a:t>Три основных варианта:</a:t>
            </a:r>
          </a:p>
          <a:p>
            <a:pPr marL="457200" indent="-457200" algn="l" rtl="0">
              <a:buFontTx/>
              <a:buChar char="•"/>
            </a:pPr>
            <a:r>
              <a:rPr lang="ru" b="0" i="0" u="none"/>
              <a:t>предложить решение для </a:t>
            </a:r>
            <a:r>
              <a:rPr lang="ru" b="1" i="0" u="none"/>
              <a:t>боли </a:t>
            </a:r>
            <a:r>
              <a:rPr lang="ru" b="0" i="0" u="none"/>
              <a:t>(“pain”) клиента</a:t>
            </a:r>
          </a:p>
          <a:p>
            <a:pPr marL="457200" indent="-457200" algn="l" rtl="0">
              <a:buFontTx/>
              <a:buChar char="•"/>
            </a:pPr>
            <a:r>
              <a:rPr lang="ru" b="0" i="0" u="none"/>
              <a:t>создать для клиента </a:t>
            </a:r>
            <a:r>
              <a:rPr lang="ru" b="1" i="0" u="none"/>
              <a:t>пользу </a:t>
            </a:r>
            <a:r>
              <a:rPr lang="ru" b="0" i="0" u="none"/>
              <a:t>(“gain”)</a:t>
            </a:r>
          </a:p>
          <a:p>
            <a:pPr marL="457200" indent="-457200" algn="l" rtl="0">
              <a:buFontTx/>
              <a:buChar char="•"/>
            </a:pPr>
            <a:r>
              <a:rPr lang="ru" b="0" i="0" u="none"/>
              <a:t>помочь клиенту сделать его </a:t>
            </a:r>
            <a:r>
              <a:rPr lang="ru" b="1" i="0" u="none"/>
              <a:t>работу </a:t>
            </a:r>
            <a:r>
              <a:rPr lang="ru" b="0" i="0" u="none"/>
              <a:t>(“job”)</a:t>
            </a:r>
          </a:p>
          <a:p>
            <a:pPr marL="0" indent="0" algn="l" rtl="0">
              <a:buNone/>
            </a:pPr>
            <a:endParaRPr lang="ru" noProof="0" dirty="0"/>
          </a:p>
        </p:txBody>
      </p:sp>
      <p:sp>
        <p:nvSpPr>
          <p:cNvPr id="5" name="Slide Number Placeholder 4"/>
          <p:cNvSpPr>
            <a:spLocks noGrp="1"/>
          </p:cNvSpPr>
          <p:nvPr>
            <p:ph type="sldNum" sz="quarter" idx="12"/>
          </p:nvPr>
        </p:nvSpPr>
        <p:spPr/>
        <p:txBody>
          <a:bodyPr/>
          <a:lstStyle/>
          <a:p>
            <a:pPr algn="r" rtl="0"/>
            <a:fld id="{4906D54D-4E2D-6146-92B5-05DDBAEE7A68}" type="slidenum">
              <a:rPr/>
              <a:pPr algn="r" rtl="0"/>
              <a:t>40</a:t>
            </a:fld>
            <a:endParaRPr lang="ru"/>
          </a:p>
        </p:txBody>
      </p:sp>
      <p:sp>
        <p:nvSpPr>
          <p:cNvPr id="6" name="Footer Placeholder 3"/>
          <p:cNvSpPr>
            <a:spLocks noGrp="1"/>
          </p:cNvSpPr>
          <p:nvPr>
            <p:ph type="ftr" sz="quarter" idx="11"/>
          </p:nvPr>
        </p:nvSpPr>
        <p:spPr>
          <a:xfrm>
            <a:off x="3124200" y="6356350"/>
            <a:ext cx="2895600" cy="365125"/>
          </a:xfrm>
        </p:spPr>
        <p:txBody>
          <a:bodyPr/>
          <a:lstStyle/>
          <a:p>
            <a:pPr rtl="0"/>
            <a:r>
              <a:rPr lang="ru" b="0" i="0" u="none"/>
              <a:t>Базовая подготовка для начинающего предпринимателя</a:t>
            </a:r>
            <a:endParaRPr lang="ru" dirty="0"/>
          </a:p>
        </p:txBody>
      </p:sp>
    </p:spTree>
    <p:extLst>
      <p:ext uri="{BB962C8B-B14F-4D97-AF65-F5344CB8AC3E}">
        <p14:creationId xmlns:p14="http://schemas.microsoft.com/office/powerpoint/2010/main" val="15534184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302186" cy="1371600"/>
          </a:xfrm>
        </p:spPr>
        <p:txBody>
          <a:bodyPr>
            <a:normAutofit fontScale="90000"/>
          </a:bodyPr>
          <a:lstStyle/>
          <a:p>
            <a:pPr rtl="0"/>
            <a:r>
              <a:rPr lang="ru" b="1" i="0" u="none"/>
              <a:t>Размер боли = </a:t>
            </a:r>
            <a:r>
              <a:rPr lang="ru"/>
              <a:t/>
            </a:r>
            <a:br>
              <a:rPr lang="ru"/>
            </a:br>
            <a:r>
              <a:rPr lang="ru" b="1" i="0" u="none"/>
              <a:t>вероятность успеха</a:t>
            </a:r>
            <a:endParaRPr lang="ru" noProof="0" dirty="0"/>
          </a:p>
        </p:txBody>
      </p:sp>
      <p:pic>
        <p:nvPicPr>
          <p:cNvPr id="4" name="Content Placeholder 3"/>
          <p:cNvPicPr>
            <a:picLocks noGrp="1" noChangeAspect="1"/>
          </p:cNvPicPr>
          <p:nvPr>
            <p:ph idx="1"/>
          </p:nvPr>
        </p:nvPicPr>
        <p:blipFill rotWithShape="1">
          <a:blip r:embed="rId3" cstate="print"/>
          <a:srcRect l="423" r="-89"/>
          <a:stretch/>
        </p:blipFill>
        <p:spPr>
          <a:xfrm>
            <a:off x="755576" y="3789040"/>
            <a:ext cx="2759906" cy="2769171"/>
          </a:xfrm>
        </p:spPr>
      </p:pic>
      <p:sp>
        <p:nvSpPr>
          <p:cNvPr id="5" name="Slide Number Placeholder 4"/>
          <p:cNvSpPr>
            <a:spLocks noGrp="1"/>
          </p:cNvSpPr>
          <p:nvPr>
            <p:ph type="sldNum" sz="quarter" idx="12"/>
          </p:nvPr>
        </p:nvSpPr>
        <p:spPr/>
        <p:txBody>
          <a:bodyPr/>
          <a:lstStyle/>
          <a:p>
            <a:pPr algn="r" rtl="0"/>
            <a:fld id="{7621AD5D-CC97-E74C-A60D-261E498F7A97}" type="slidenum">
              <a:rPr/>
              <a:pPr algn="r" rtl="0"/>
              <a:t>41</a:t>
            </a:fld>
            <a:endParaRPr lang="ru"/>
          </a:p>
        </p:txBody>
      </p:sp>
      <p:pic>
        <p:nvPicPr>
          <p:cNvPr id="7" name="Picture 6"/>
          <p:cNvPicPr>
            <a:picLocks noChangeAspect="1"/>
          </p:cNvPicPr>
          <p:nvPr/>
        </p:nvPicPr>
        <p:blipFill>
          <a:blip r:embed="rId4" cstate="print"/>
          <a:stretch>
            <a:fillRect/>
          </a:stretch>
        </p:blipFill>
        <p:spPr>
          <a:xfrm>
            <a:off x="1115616" y="1484784"/>
            <a:ext cx="2520280" cy="2520280"/>
          </a:xfrm>
          <a:prstGeom prst="rect">
            <a:avLst/>
          </a:prstGeom>
        </p:spPr>
      </p:pic>
      <p:pic>
        <p:nvPicPr>
          <p:cNvPr id="8" name="Picture 7"/>
          <p:cNvPicPr>
            <a:picLocks noChangeAspect="1"/>
          </p:cNvPicPr>
          <p:nvPr/>
        </p:nvPicPr>
        <p:blipFill>
          <a:blip r:embed="rId5" cstate="print"/>
          <a:stretch>
            <a:fillRect/>
          </a:stretch>
        </p:blipFill>
        <p:spPr>
          <a:xfrm>
            <a:off x="5011249" y="1700808"/>
            <a:ext cx="3125148" cy="2016224"/>
          </a:xfrm>
          <a:prstGeom prst="rect">
            <a:avLst/>
          </a:prstGeom>
        </p:spPr>
      </p:pic>
      <p:pic>
        <p:nvPicPr>
          <p:cNvPr id="10" name="Picture 9"/>
          <p:cNvPicPr>
            <a:picLocks noChangeAspect="1"/>
          </p:cNvPicPr>
          <p:nvPr/>
        </p:nvPicPr>
        <p:blipFill>
          <a:blip r:embed="rId6" cstate="print"/>
          <a:stretch>
            <a:fillRect/>
          </a:stretch>
        </p:blipFill>
        <p:spPr>
          <a:xfrm>
            <a:off x="4932040" y="3861048"/>
            <a:ext cx="3544590" cy="2516069"/>
          </a:xfrm>
          <a:prstGeom prst="rect">
            <a:avLst/>
          </a:prstGeom>
        </p:spPr>
      </p:pic>
      <p:sp>
        <p:nvSpPr>
          <p:cNvPr id="11" name="Footer Placeholder 3"/>
          <p:cNvSpPr>
            <a:spLocks noGrp="1"/>
          </p:cNvSpPr>
          <p:nvPr>
            <p:ph type="ftr" sz="quarter" idx="11"/>
          </p:nvPr>
        </p:nvSpPr>
        <p:spPr>
          <a:xfrm>
            <a:off x="3124200" y="6356350"/>
            <a:ext cx="2895600" cy="365125"/>
          </a:xfrm>
        </p:spPr>
        <p:txBody>
          <a:bodyPr/>
          <a:lstStyle/>
          <a:p>
            <a:pPr rtl="0"/>
            <a:r>
              <a:rPr lang="ru" b="0" i="0" u="none"/>
              <a:t>Базовая подготовка для начинающего предпринимателя</a:t>
            </a:r>
            <a:endParaRPr lang="ru" dirty="0"/>
          </a:p>
        </p:txBody>
      </p:sp>
    </p:spTree>
    <p:extLst>
      <p:ext uri="{BB962C8B-B14F-4D97-AF65-F5344CB8AC3E}">
        <p14:creationId xmlns:p14="http://schemas.microsoft.com/office/powerpoint/2010/main" val="33246964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473836" cy="1371600"/>
          </a:xfrm>
        </p:spPr>
        <p:txBody>
          <a:bodyPr>
            <a:normAutofit/>
          </a:bodyPr>
          <a:lstStyle/>
          <a:p>
            <a:pPr rtl="0"/>
            <a:r>
              <a:rPr lang="ru" b="1" i="0" u="none"/>
              <a:t>ОБЕЗБОЛИВАЮЩЕЕ</a:t>
            </a:r>
            <a:endParaRPr lang="ru" noProof="0" dirty="0"/>
          </a:p>
        </p:txBody>
      </p:sp>
      <p:sp>
        <p:nvSpPr>
          <p:cNvPr id="3" name="Content Placeholder 2"/>
          <p:cNvSpPr>
            <a:spLocks noGrp="1"/>
          </p:cNvSpPr>
          <p:nvPr>
            <p:ph idx="1"/>
          </p:nvPr>
        </p:nvSpPr>
        <p:spPr/>
        <p:txBody>
          <a:bodyPr>
            <a:normAutofit/>
          </a:bodyPr>
          <a:lstStyle/>
          <a:p>
            <a:endParaRPr lang="ru" noProof="0" dirty="0" smtClean="0"/>
          </a:p>
          <a:p>
            <a:endParaRPr lang="ru" noProof="0" dirty="0" smtClean="0"/>
          </a:p>
          <a:p>
            <a:endParaRPr lang="ru" noProof="0" dirty="0" smtClean="0"/>
          </a:p>
          <a:p>
            <a:endParaRPr lang="ru" noProof="0" dirty="0" smtClean="0"/>
          </a:p>
        </p:txBody>
      </p:sp>
      <p:sp>
        <p:nvSpPr>
          <p:cNvPr id="5" name="Slide Number Placeholder 4"/>
          <p:cNvSpPr>
            <a:spLocks noGrp="1"/>
          </p:cNvSpPr>
          <p:nvPr>
            <p:ph type="sldNum" sz="quarter" idx="12"/>
          </p:nvPr>
        </p:nvSpPr>
        <p:spPr/>
        <p:txBody>
          <a:bodyPr/>
          <a:lstStyle/>
          <a:p>
            <a:pPr algn="r" rtl="0"/>
            <a:fld id="{7621AD5D-CC97-E74C-A60D-261E498F7A97}" type="slidenum">
              <a:rPr/>
              <a:pPr algn="r" rtl="0"/>
              <a:t>42</a:t>
            </a:fld>
            <a:endParaRPr lang="ru"/>
          </a:p>
        </p:txBody>
      </p:sp>
      <p:pic>
        <p:nvPicPr>
          <p:cNvPr id="6" name="Picture 5"/>
          <p:cNvPicPr>
            <a:picLocks noChangeAspect="1"/>
          </p:cNvPicPr>
          <p:nvPr/>
        </p:nvPicPr>
        <p:blipFill>
          <a:blip r:embed="rId3" cstate="print"/>
          <a:stretch>
            <a:fillRect/>
          </a:stretch>
        </p:blipFill>
        <p:spPr>
          <a:xfrm>
            <a:off x="1061549" y="2268875"/>
            <a:ext cx="2383552" cy="2383552"/>
          </a:xfrm>
          <a:prstGeom prst="rect">
            <a:avLst/>
          </a:prstGeom>
        </p:spPr>
      </p:pic>
      <p:sp>
        <p:nvSpPr>
          <p:cNvPr id="14" name="Content Placeholder 5"/>
          <p:cNvSpPr txBox="1">
            <a:spLocks/>
          </p:cNvSpPr>
          <p:nvPr/>
        </p:nvSpPr>
        <p:spPr>
          <a:xfrm>
            <a:off x="3734373" y="2444586"/>
            <a:ext cx="4831538" cy="3720718"/>
          </a:xfrm>
          <a:prstGeom prst="rect">
            <a:avLst/>
          </a:prstGeom>
        </p:spPr>
        <p:txBody>
          <a:bodyPr vert="horz" lIns="91440" tIns="45720" rIns="91440" bIns="45720" rtlCol="0">
            <a:normAutofit fontScale="77500" lnSpcReduction="20000"/>
          </a:bodyPr>
          <a:lstStyle>
            <a:lvl1pPr marL="0" indent="0" algn="l" defTabSz="914400" rtl="0" eaLnBrk="1" latinLnBrk="0" hangingPunct="1">
              <a:spcBef>
                <a:spcPct val="20000"/>
              </a:spcBef>
              <a:spcAft>
                <a:spcPts val="600"/>
              </a:spcAft>
              <a:buFont typeface="Arial" pitchFamily="34" charset="0"/>
              <a:buNone/>
              <a:defRPr sz="3000" b="0"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l" rtl="0"/>
            <a:r>
              <a:rPr lang="ru" b="0" i="0" u="none"/>
              <a:t>Изделие помогает:</a:t>
            </a:r>
          </a:p>
          <a:p>
            <a:pPr marL="457200" indent="-457200" algn="l" rtl="0">
              <a:buFont typeface="Arial"/>
              <a:buChar char="•"/>
            </a:pPr>
            <a:r>
              <a:rPr lang="ru" b="0" i="0" u="none"/>
              <a:t>увеличить ДОХОД</a:t>
            </a:r>
            <a:endParaRPr lang="ru" dirty="0" smtClean="0"/>
          </a:p>
          <a:p>
            <a:pPr marL="457200" indent="-457200" algn="l" rtl="0">
              <a:buFont typeface="Arial"/>
              <a:buChar char="•"/>
            </a:pPr>
            <a:r>
              <a:rPr lang="ru" b="0" i="0" u="none"/>
              <a:t>снизить ЗАТРАТЫ (РИСКИ)</a:t>
            </a:r>
            <a:endParaRPr lang="ru" dirty="0" smtClean="0"/>
          </a:p>
          <a:p>
            <a:pPr marL="457200" indent="-457200" algn="l" rtl="0">
              <a:buFont typeface="Arial"/>
              <a:buChar char="•"/>
            </a:pPr>
            <a:r>
              <a:rPr lang="ru" b="0" i="0" u="none"/>
              <a:t>ЛУЧШЕ ВЫПОЛНИТЬ РАБОТУ</a:t>
            </a:r>
          </a:p>
          <a:p>
            <a:endParaRPr lang="ru" dirty="0" smtClean="0"/>
          </a:p>
          <a:p>
            <a:pPr algn="l" rtl="0"/>
            <a:r>
              <a:rPr lang="ru" b="0" i="0" u="none"/>
              <a:t>Продавать легче, если Ваше изделие</a:t>
            </a:r>
          </a:p>
          <a:p>
            <a:pPr marL="457200" indent="-457200" algn="l" rtl="0">
              <a:buFont typeface="Arial"/>
              <a:buChar char="•"/>
            </a:pPr>
            <a:r>
              <a:rPr lang="ru" b="0" i="0" u="none"/>
              <a:t>входит в TOP 3 приоритетов клиента</a:t>
            </a:r>
            <a:endParaRPr lang="ru" dirty="0"/>
          </a:p>
        </p:txBody>
      </p:sp>
      <p:sp>
        <p:nvSpPr>
          <p:cNvPr id="8" name="Footer Placeholder 3"/>
          <p:cNvSpPr>
            <a:spLocks noGrp="1"/>
          </p:cNvSpPr>
          <p:nvPr>
            <p:ph type="ftr" sz="quarter" idx="11"/>
          </p:nvPr>
        </p:nvSpPr>
        <p:spPr>
          <a:xfrm>
            <a:off x="3124200" y="6356350"/>
            <a:ext cx="2895600" cy="365125"/>
          </a:xfrm>
        </p:spPr>
        <p:txBody>
          <a:bodyPr/>
          <a:lstStyle/>
          <a:p>
            <a:pPr rtl="0"/>
            <a:r>
              <a:rPr lang="ru" b="0" i="0" u="none"/>
              <a:t>Базовая подготовка для начинающего предпринимателя</a:t>
            </a:r>
            <a:endParaRPr lang="ru" dirty="0"/>
          </a:p>
        </p:txBody>
      </p:sp>
    </p:spTree>
    <p:extLst>
      <p:ext uri="{BB962C8B-B14F-4D97-AF65-F5344CB8AC3E}">
        <p14:creationId xmlns:p14="http://schemas.microsoft.com/office/powerpoint/2010/main" val="192194363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473836" cy="1371600"/>
          </a:xfrm>
        </p:spPr>
        <p:txBody>
          <a:bodyPr>
            <a:normAutofit/>
          </a:bodyPr>
          <a:lstStyle/>
          <a:p>
            <a:pPr rtl="0"/>
            <a:r>
              <a:rPr lang="ru" b="1" i="0" u="none"/>
              <a:t>ВИТАМИН</a:t>
            </a:r>
            <a:endParaRPr lang="ru" noProof="0" dirty="0"/>
          </a:p>
        </p:txBody>
      </p:sp>
      <p:sp>
        <p:nvSpPr>
          <p:cNvPr id="3" name="Content Placeholder 2"/>
          <p:cNvSpPr>
            <a:spLocks noGrp="1"/>
          </p:cNvSpPr>
          <p:nvPr>
            <p:ph idx="1"/>
          </p:nvPr>
        </p:nvSpPr>
        <p:spPr/>
        <p:txBody>
          <a:bodyPr>
            <a:normAutofit/>
          </a:bodyPr>
          <a:lstStyle/>
          <a:p>
            <a:endParaRPr lang="ru" noProof="0" dirty="0" smtClean="0"/>
          </a:p>
          <a:p>
            <a:endParaRPr lang="ru" noProof="0" dirty="0" smtClean="0"/>
          </a:p>
          <a:p>
            <a:endParaRPr lang="ru" noProof="0" dirty="0" smtClean="0"/>
          </a:p>
          <a:p>
            <a:endParaRPr lang="ru" noProof="0" dirty="0" smtClean="0"/>
          </a:p>
        </p:txBody>
      </p:sp>
      <p:sp>
        <p:nvSpPr>
          <p:cNvPr id="5" name="Slide Number Placeholder 4"/>
          <p:cNvSpPr>
            <a:spLocks noGrp="1"/>
          </p:cNvSpPr>
          <p:nvPr>
            <p:ph type="sldNum" sz="quarter" idx="12"/>
          </p:nvPr>
        </p:nvSpPr>
        <p:spPr/>
        <p:txBody>
          <a:bodyPr/>
          <a:lstStyle/>
          <a:p>
            <a:pPr algn="r" rtl="0"/>
            <a:fld id="{7621AD5D-CC97-E74C-A60D-261E498F7A97}" type="slidenum">
              <a:rPr/>
              <a:pPr algn="r" rtl="0"/>
              <a:t>43</a:t>
            </a:fld>
            <a:endParaRPr lang="ru"/>
          </a:p>
        </p:txBody>
      </p:sp>
      <p:pic>
        <p:nvPicPr>
          <p:cNvPr id="7" name="Picture 6"/>
          <p:cNvPicPr>
            <a:picLocks noChangeAspect="1"/>
          </p:cNvPicPr>
          <p:nvPr/>
        </p:nvPicPr>
        <p:blipFill>
          <a:blip r:embed="rId3" cstate="print"/>
          <a:stretch>
            <a:fillRect/>
          </a:stretch>
        </p:blipFill>
        <p:spPr>
          <a:xfrm>
            <a:off x="725267" y="2440821"/>
            <a:ext cx="2982638" cy="1924283"/>
          </a:xfrm>
          <a:prstGeom prst="rect">
            <a:avLst/>
          </a:prstGeom>
        </p:spPr>
      </p:pic>
      <p:sp>
        <p:nvSpPr>
          <p:cNvPr id="10" name="Content Placeholder 5"/>
          <p:cNvSpPr txBox="1">
            <a:spLocks/>
          </p:cNvSpPr>
          <p:nvPr/>
        </p:nvSpPr>
        <p:spPr>
          <a:xfrm>
            <a:off x="4067944" y="2276872"/>
            <a:ext cx="4896544" cy="3024336"/>
          </a:xfrm>
          <a:prstGeom prst="rect">
            <a:avLst/>
          </a:prstGeom>
        </p:spPr>
        <p:txBody>
          <a:bodyPr vert="horz" lIns="91440" tIns="45720" rIns="91440" bIns="45720" rtlCol="0">
            <a:normAutofit fontScale="85000" lnSpcReduction="20000"/>
          </a:bodyPr>
          <a:lstStyle>
            <a:lvl1pPr marL="0" indent="0" algn="l" defTabSz="914400" rtl="0" eaLnBrk="1" latinLnBrk="0" hangingPunct="1">
              <a:spcBef>
                <a:spcPct val="20000"/>
              </a:spcBef>
              <a:spcAft>
                <a:spcPts val="600"/>
              </a:spcAft>
              <a:buFont typeface="Arial" pitchFamily="34" charset="0"/>
              <a:buNone/>
              <a:defRPr sz="3000" b="0"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lgn="l" rtl="0">
              <a:buFont typeface="Arial"/>
              <a:buChar char="•"/>
            </a:pPr>
            <a:r>
              <a:rPr lang="ru" b="0" i="0" u="none"/>
              <a:t>ИЗДЕЛИЕ ДЛЯ КОМФОРТА (в т.ч. пойму пользу, когда попробую)</a:t>
            </a:r>
          </a:p>
          <a:p>
            <a:pPr marL="457200" indent="-457200" algn="l" rtl="0">
              <a:buFont typeface="Arial"/>
              <a:buChar char="•"/>
            </a:pPr>
            <a:r>
              <a:rPr lang="ru" b="0" i="0" u="none"/>
              <a:t>ЗАМЕЧАТЕЛЬНО, НО НЕ НЕОБХОДИМО</a:t>
            </a:r>
          </a:p>
          <a:p>
            <a:pPr marL="457200" indent="-457200" algn="l" rtl="0">
              <a:buFont typeface="Arial"/>
              <a:buChar char="•"/>
            </a:pPr>
            <a:r>
              <a:rPr lang="ru" b="0" i="0" u="none"/>
              <a:t>МАРКЕТИНГ ТРЕБУЕТ БОЛЬШЕ СРЕДСТВ, ЧЕМ ИЗДЕЛИЕ ТИПА «ОБЕЗБОЛИВАЮЩЕЕ»</a:t>
            </a:r>
            <a:endParaRPr lang="ru" dirty="0"/>
          </a:p>
        </p:txBody>
      </p:sp>
      <p:sp>
        <p:nvSpPr>
          <p:cNvPr id="8" name="Footer Placeholder 3"/>
          <p:cNvSpPr>
            <a:spLocks noGrp="1"/>
          </p:cNvSpPr>
          <p:nvPr>
            <p:ph type="ftr" sz="quarter" idx="11"/>
          </p:nvPr>
        </p:nvSpPr>
        <p:spPr>
          <a:xfrm>
            <a:off x="3124200" y="6356350"/>
            <a:ext cx="2895600" cy="365125"/>
          </a:xfrm>
        </p:spPr>
        <p:txBody>
          <a:bodyPr/>
          <a:lstStyle/>
          <a:p>
            <a:pPr rtl="0"/>
            <a:r>
              <a:rPr lang="ru" b="0" i="0" u="none"/>
              <a:t>Базовая подготовка для начинающего предпринимателя</a:t>
            </a:r>
            <a:endParaRPr lang="ru" dirty="0"/>
          </a:p>
        </p:txBody>
      </p:sp>
    </p:spTree>
    <p:extLst>
      <p:ext uri="{BB962C8B-B14F-4D97-AF65-F5344CB8AC3E}">
        <p14:creationId xmlns:p14="http://schemas.microsoft.com/office/powerpoint/2010/main" val="37552710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473836" cy="1371600"/>
          </a:xfrm>
        </p:spPr>
        <p:txBody>
          <a:bodyPr>
            <a:normAutofit/>
          </a:bodyPr>
          <a:lstStyle/>
          <a:p>
            <a:pPr rtl="0"/>
            <a:r>
              <a:rPr lang="ru" b="1" i="0" u="none"/>
              <a:t>ТУАЛЕТНАЯ БУМАГА</a:t>
            </a:r>
            <a:endParaRPr lang="ru" noProof="0" dirty="0"/>
          </a:p>
        </p:txBody>
      </p:sp>
      <p:sp>
        <p:nvSpPr>
          <p:cNvPr id="3" name="Content Placeholder 2"/>
          <p:cNvSpPr>
            <a:spLocks noGrp="1"/>
          </p:cNvSpPr>
          <p:nvPr>
            <p:ph idx="1"/>
          </p:nvPr>
        </p:nvSpPr>
        <p:spPr/>
        <p:txBody>
          <a:bodyPr>
            <a:normAutofit/>
          </a:bodyPr>
          <a:lstStyle/>
          <a:p>
            <a:endParaRPr lang="ru" noProof="0" dirty="0" smtClean="0"/>
          </a:p>
          <a:p>
            <a:endParaRPr lang="ru" noProof="0" dirty="0" smtClean="0"/>
          </a:p>
          <a:p>
            <a:endParaRPr lang="ru" noProof="0" dirty="0" smtClean="0"/>
          </a:p>
          <a:p>
            <a:endParaRPr lang="ru" noProof="0" dirty="0" smtClean="0"/>
          </a:p>
        </p:txBody>
      </p:sp>
      <p:sp>
        <p:nvSpPr>
          <p:cNvPr id="5" name="Slide Number Placeholder 4"/>
          <p:cNvSpPr>
            <a:spLocks noGrp="1"/>
          </p:cNvSpPr>
          <p:nvPr>
            <p:ph type="sldNum" sz="quarter" idx="12"/>
          </p:nvPr>
        </p:nvSpPr>
        <p:spPr/>
        <p:txBody>
          <a:bodyPr/>
          <a:lstStyle/>
          <a:p>
            <a:pPr algn="r" rtl="0"/>
            <a:fld id="{7621AD5D-CC97-E74C-A60D-261E498F7A97}" type="slidenum">
              <a:rPr/>
              <a:pPr algn="r" rtl="0"/>
              <a:t>44</a:t>
            </a:fld>
            <a:endParaRPr lang="ru"/>
          </a:p>
        </p:txBody>
      </p:sp>
      <p:sp>
        <p:nvSpPr>
          <p:cNvPr id="10" name="Content Placeholder 5"/>
          <p:cNvSpPr txBox="1">
            <a:spLocks/>
          </p:cNvSpPr>
          <p:nvPr/>
        </p:nvSpPr>
        <p:spPr>
          <a:xfrm>
            <a:off x="4644008" y="2440588"/>
            <a:ext cx="3921903" cy="2622804"/>
          </a:xfrm>
          <a:prstGeom prst="rect">
            <a:avLst/>
          </a:prstGeom>
        </p:spPr>
        <p:txBody>
          <a:bodyPr vert="horz" lIns="91440" tIns="45720" rIns="91440" bIns="45720" rtlCol="0">
            <a:normAutofit fontScale="77500" lnSpcReduction="20000"/>
          </a:bodyPr>
          <a:lstStyle>
            <a:lvl1pPr marL="0" indent="0" algn="l" defTabSz="914400" rtl="0" eaLnBrk="1" latinLnBrk="0" hangingPunct="1">
              <a:spcBef>
                <a:spcPct val="20000"/>
              </a:spcBef>
              <a:spcAft>
                <a:spcPts val="600"/>
              </a:spcAft>
              <a:buFont typeface="Arial" pitchFamily="34" charset="0"/>
              <a:buNone/>
              <a:defRPr sz="3000" b="0"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514350" indent="-514350" algn="l" rtl="0">
              <a:buFont typeface="Arial"/>
              <a:buChar char="•"/>
            </a:pPr>
            <a:r>
              <a:rPr lang="ru" b="0" i="0" u="none"/>
              <a:t>ПОТРЕБИТЕЛЬСКИЙ ИЛИ ОБЪЕМНЫЙ ТОВАР</a:t>
            </a:r>
          </a:p>
          <a:p>
            <a:pPr marL="514350" indent="-514350" algn="l" rtl="0">
              <a:buFont typeface="Arial"/>
              <a:buChar char="•"/>
            </a:pPr>
            <a:r>
              <a:rPr lang="ru" b="0" i="0" u="none"/>
              <a:t>ОСНОВНОЙ ФАКТОР ПОКУПКИ – ЦЕНА</a:t>
            </a:r>
          </a:p>
          <a:p>
            <a:pPr marL="514350" indent="-514350" algn="l" rtl="0">
              <a:buFont typeface="Arial"/>
              <a:buChar char="•"/>
            </a:pPr>
            <a:r>
              <a:rPr lang="ru" b="0" i="0" u="none"/>
              <a:t>КЛИЕНТА НЕ ИНТЕРЕСУЕТ МАРКЕТИНГ ОТНОШЕНИЙ</a:t>
            </a:r>
            <a:endParaRPr lang="ru" dirty="0"/>
          </a:p>
        </p:txBody>
      </p:sp>
      <p:sp>
        <p:nvSpPr>
          <p:cNvPr id="8"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pic>
        <p:nvPicPr>
          <p:cNvPr id="9" name="Content Placeholder 3"/>
          <p:cNvPicPr>
            <a:picLocks noChangeAspect="1"/>
          </p:cNvPicPr>
          <p:nvPr/>
        </p:nvPicPr>
        <p:blipFill rotWithShape="1">
          <a:blip r:embed="rId3" cstate="print"/>
          <a:srcRect l="423" r="-89"/>
          <a:stretch/>
        </p:blipFill>
        <p:spPr>
          <a:xfrm>
            <a:off x="1115616" y="2132856"/>
            <a:ext cx="2759906" cy="2769171"/>
          </a:xfrm>
          <a:prstGeom prst="rect">
            <a:avLst/>
          </a:prstGeom>
        </p:spPr>
      </p:pic>
    </p:spTree>
    <p:extLst>
      <p:ext uri="{BB962C8B-B14F-4D97-AF65-F5344CB8AC3E}">
        <p14:creationId xmlns:p14="http://schemas.microsoft.com/office/powerpoint/2010/main" val="32519613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473836" cy="1371600"/>
          </a:xfrm>
        </p:spPr>
        <p:txBody>
          <a:bodyPr>
            <a:normAutofit/>
          </a:bodyPr>
          <a:lstStyle/>
          <a:p>
            <a:pPr rtl="0"/>
            <a:r>
              <a:rPr lang="ru" b="1" i="0" u="none"/>
              <a:t>РАЗВЛЕЧЕНИЕ</a:t>
            </a:r>
            <a:endParaRPr lang="ru" noProof="0" dirty="0"/>
          </a:p>
        </p:txBody>
      </p:sp>
      <p:sp>
        <p:nvSpPr>
          <p:cNvPr id="3" name="Content Placeholder 2"/>
          <p:cNvSpPr>
            <a:spLocks noGrp="1"/>
          </p:cNvSpPr>
          <p:nvPr>
            <p:ph idx="1"/>
          </p:nvPr>
        </p:nvSpPr>
        <p:spPr/>
        <p:txBody>
          <a:bodyPr>
            <a:normAutofit/>
          </a:bodyPr>
          <a:lstStyle/>
          <a:p>
            <a:endParaRPr lang="ru" noProof="0" dirty="0" smtClean="0"/>
          </a:p>
          <a:p>
            <a:endParaRPr lang="ru" noProof="0" dirty="0" smtClean="0"/>
          </a:p>
          <a:p>
            <a:endParaRPr lang="ru" noProof="0" dirty="0" smtClean="0"/>
          </a:p>
          <a:p>
            <a:endParaRPr lang="ru" noProof="0" dirty="0" smtClean="0"/>
          </a:p>
          <a:p>
            <a:endParaRPr lang="ru" noProof="0" dirty="0" smtClean="0"/>
          </a:p>
        </p:txBody>
      </p:sp>
      <p:sp>
        <p:nvSpPr>
          <p:cNvPr id="5" name="Slide Number Placeholder 4"/>
          <p:cNvSpPr>
            <a:spLocks noGrp="1"/>
          </p:cNvSpPr>
          <p:nvPr>
            <p:ph type="sldNum" sz="quarter" idx="12"/>
          </p:nvPr>
        </p:nvSpPr>
        <p:spPr/>
        <p:txBody>
          <a:bodyPr/>
          <a:lstStyle/>
          <a:p>
            <a:pPr algn="r" rtl="0"/>
            <a:fld id="{7621AD5D-CC97-E74C-A60D-261E498F7A97}" type="slidenum">
              <a:rPr/>
              <a:pPr algn="r" rtl="0"/>
              <a:t>45</a:t>
            </a:fld>
            <a:endParaRPr lang="ru"/>
          </a:p>
        </p:txBody>
      </p:sp>
      <p:pic>
        <p:nvPicPr>
          <p:cNvPr id="13" name="Picture 12"/>
          <p:cNvPicPr>
            <a:picLocks noChangeAspect="1"/>
          </p:cNvPicPr>
          <p:nvPr/>
        </p:nvPicPr>
        <p:blipFill>
          <a:blip r:embed="rId3" cstate="print"/>
          <a:stretch>
            <a:fillRect/>
          </a:stretch>
        </p:blipFill>
        <p:spPr>
          <a:xfrm>
            <a:off x="457200" y="2043505"/>
            <a:ext cx="4082175" cy="2897664"/>
          </a:xfrm>
          <a:prstGeom prst="rect">
            <a:avLst/>
          </a:prstGeom>
        </p:spPr>
      </p:pic>
      <p:sp>
        <p:nvSpPr>
          <p:cNvPr id="10" name="Content Placeholder 5"/>
          <p:cNvSpPr txBox="1">
            <a:spLocks/>
          </p:cNvSpPr>
          <p:nvPr/>
        </p:nvSpPr>
        <p:spPr>
          <a:xfrm>
            <a:off x="4788024" y="1988840"/>
            <a:ext cx="4176465" cy="4104456"/>
          </a:xfrm>
          <a:prstGeom prst="rect">
            <a:avLst/>
          </a:prstGeom>
        </p:spPr>
        <p:txBody>
          <a:bodyPr vert="horz" lIns="91440" tIns="45720" rIns="91440" bIns="45720" rtlCol="0">
            <a:normAutofit fontScale="77500" lnSpcReduction="20000"/>
          </a:bodyPr>
          <a:lstStyle>
            <a:lvl1pPr marL="0" indent="0" algn="l" defTabSz="914400" rtl="0" eaLnBrk="1" latinLnBrk="0" hangingPunct="1">
              <a:spcBef>
                <a:spcPct val="20000"/>
              </a:spcBef>
              <a:spcAft>
                <a:spcPts val="600"/>
              </a:spcAft>
              <a:buFont typeface="Arial" pitchFamily="34" charset="0"/>
              <a:buNone/>
              <a:defRPr sz="3000" b="0"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457200" indent="-457200" algn="l" rtl="0">
              <a:buFont typeface="Arial"/>
              <a:buChar char="•"/>
            </a:pPr>
            <a:r>
              <a:rPr lang="ru" b="0" i="0" u="none"/>
              <a:t>ОСНОВАНО НА ЭМОЦИИ</a:t>
            </a:r>
          </a:p>
          <a:p>
            <a:pPr marL="457200" indent="-457200" algn="l" rtl="0">
              <a:buFont typeface="Arial"/>
              <a:buChar char="•"/>
            </a:pPr>
            <a:r>
              <a:rPr lang="ru" b="0" i="0" u="none"/>
              <a:t>СПЕЦИФИЧНО В ОТНОШЕНИИ ВРЕМЕНИ И КУЛЬТУРЫ</a:t>
            </a:r>
          </a:p>
          <a:p>
            <a:pPr marL="457200" indent="-457200" algn="l" rtl="0">
              <a:buFont typeface="Arial"/>
              <a:buChar char="•"/>
            </a:pPr>
            <a:r>
              <a:rPr lang="ru" b="0" i="0" u="none"/>
              <a:t>БИЗНЕС, ОСНОВАННЫЙ НА «ХИТАХ»: Вы должны постоянно выпускать «хиты»</a:t>
            </a:r>
            <a:endParaRPr lang="ru" dirty="0" smtClean="0"/>
          </a:p>
          <a:p>
            <a:pPr marL="457200" indent="-457200" algn="l" rtl="0">
              <a:buFont typeface="Arial"/>
              <a:buChar char="•"/>
            </a:pPr>
            <a:r>
              <a:rPr lang="ru" b="0" i="0" u="none"/>
              <a:t>СЕГОДНЯ ВО МНОГИХ ИЗДЕЛИЯХ ИСПОЛЬЗУЮТСЯ ЭЛЕМЕНТЫ РАЗВЛЕЧЕНИЯ (напр., электроника)</a:t>
            </a:r>
            <a:endParaRPr lang="ru" dirty="0"/>
          </a:p>
        </p:txBody>
      </p:sp>
      <p:sp>
        <p:nvSpPr>
          <p:cNvPr id="8"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Tree>
    <p:extLst>
      <p:ext uri="{BB962C8B-B14F-4D97-AF65-F5344CB8AC3E}">
        <p14:creationId xmlns:p14="http://schemas.microsoft.com/office/powerpoint/2010/main" val="9333592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 noProof="0" dirty="0"/>
          </a:p>
        </p:txBody>
      </p:sp>
      <p:sp>
        <p:nvSpPr>
          <p:cNvPr id="3" name="Content Placeholder 2"/>
          <p:cNvSpPr>
            <a:spLocks noGrp="1"/>
          </p:cNvSpPr>
          <p:nvPr>
            <p:ph idx="1"/>
          </p:nvPr>
        </p:nvSpPr>
        <p:spPr/>
        <p:txBody>
          <a:bodyPr/>
          <a:lstStyle/>
          <a:p>
            <a:endParaRPr lang="ru"/>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 - 2015</a:t>
            </a:r>
            <a:endParaRPr lang="ru"/>
          </a:p>
        </p:txBody>
      </p:sp>
      <p:sp>
        <p:nvSpPr>
          <p:cNvPr id="5" name="Slide Number Placeholder 4"/>
          <p:cNvSpPr>
            <a:spLocks noGrp="1"/>
          </p:cNvSpPr>
          <p:nvPr>
            <p:ph type="sldNum" sz="quarter" idx="12"/>
          </p:nvPr>
        </p:nvSpPr>
        <p:spPr/>
        <p:txBody>
          <a:bodyPr/>
          <a:lstStyle/>
          <a:p>
            <a:pPr algn="r" rtl="0"/>
            <a:fld id="{4906D54D-4E2D-6146-92B5-05DDBAEE7A68}" type="slidenum">
              <a:rPr/>
              <a:pPr algn="r" rtl="0"/>
              <a:t>46</a:t>
            </a:fld>
            <a:endParaRPr lang="ru"/>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262" y="125414"/>
            <a:ext cx="6350977"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3866095"/>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752602"/>
            <a:ext cx="7637101" cy="4373563"/>
          </a:xfrm>
        </p:spPr>
        <p:txBody>
          <a:bodyPr/>
          <a:lstStyle/>
          <a:p>
            <a:pPr marL="514350" indent="-514350" algn="l" rtl="0">
              <a:buFont typeface="+mj-lt"/>
              <a:buAutoNum type="arabicPeriod"/>
            </a:pPr>
            <a:r>
              <a:rPr lang="ru" b="0" i="0" u="none">
                <a:solidFill>
                  <a:schemeClr val="bg1">
                    <a:lumMod val="65000"/>
                  </a:schemeClr>
                </a:solidFill>
              </a:rPr>
              <a:t>осуществление бизнес-идеи сделает мир лучше</a:t>
            </a:r>
          </a:p>
          <a:p>
            <a:pPr marL="514350" indent="-514350" algn="l" rtl="0">
              <a:buFont typeface="+mj-lt"/>
              <a:buAutoNum type="arabicPeriod"/>
            </a:pPr>
            <a:r>
              <a:rPr lang="ru" b="0" i="0" u="none">
                <a:solidFill>
                  <a:srgbClr val="A6A6A6"/>
                </a:solidFill>
              </a:rPr>
              <a:t>решает чью-то реальную проблему или исполняет чье-то желание лучше, чем раньше</a:t>
            </a:r>
          </a:p>
          <a:p>
            <a:pPr marL="514350" indent="-514350" algn="l" rtl="0">
              <a:buFont typeface="+mj-lt"/>
              <a:buAutoNum type="arabicPeriod"/>
            </a:pPr>
            <a:r>
              <a:rPr lang="ru" b="0" i="0" u="none"/>
              <a:t>у решения как можно больше потенциальных покупателей (</a:t>
            </a:r>
            <a:r>
              <a:rPr lang="ru" b="0" i="0" u="none">
                <a:solidFill>
                  <a:srgbClr val="FF0000"/>
                </a:solidFill>
              </a:rPr>
              <a:t>NB!</a:t>
            </a:r>
            <a:r>
              <a:rPr lang="ru" b="0" i="0" u="none"/>
              <a:t>)</a:t>
            </a:r>
            <a:endParaRPr lang="ru" noProof="0" dirty="0"/>
          </a:p>
        </p:txBody>
      </p:sp>
      <p:sp>
        <p:nvSpPr>
          <p:cNvPr id="5" name="Slide Number Placeholder 4"/>
          <p:cNvSpPr>
            <a:spLocks noGrp="1"/>
          </p:cNvSpPr>
          <p:nvPr>
            <p:ph type="sldNum" sz="quarter" idx="12"/>
          </p:nvPr>
        </p:nvSpPr>
        <p:spPr/>
        <p:txBody>
          <a:bodyPr/>
          <a:lstStyle/>
          <a:p>
            <a:pPr algn="r" rtl="0"/>
            <a:fld id="{4906D54D-4E2D-6146-92B5-05DDBAEE7A68}" type="slidenum">
              <a:rPr/>
              <a:pPr algn="r" rtl="0"/>
              <a:t>47</a:t>
            </a:fld>
            <a:endParaRPr lang="ru"/>
          </a:p>
        </p:txBody>
      </p:sp>
      <p:sp>
        <p:nvSpPr>
          <p:cNvPr id="7" name="Title 1"/>
          <p:cNvSpPr>
            <a:spLocks noGrp="1"/>
          </p:cNvSpPr>
          <p:nvPr>
            <p:ph type="title"/>
          </p:nvPr>
        </p:nvSpPr>
        <p:spPr>
          <a:xfrm>
            <a:off x="457199" y="152718"/>
            <a:ext cx="8108711" cy="1371600"/>
          </a:xfrm>
        </p:spPr>
        <p:txBody>
          <a:bodyPr>
            <a:normAutofit/>
          </a:bodyPr>
          <a:lstStyle/>
          <a:p>
            <a:pPr rtl="0"/>
            <a:r>
              <a:rPr lang="ru" b="1" i="0" u="none"/>
              <a:t>Экспресс-тест бизнес-идеи</a:t>
            </a:r>
            <a:endParaRPr lang="ru" noProof="0" dirty="0"/>
          </a:p>
        </p:txBody>
      </p:sp>
      <p:sp>
        <p:nvSpPr>
          <p:cNvPr id="8" name="Footer Placeholder 3"/>
          <p:cNvSpPr>
            <a:spLocks noGrp="1"/>
          </p:cNvSpPr>
          <p:nvPr>
            <p:ph type="ftr" sz="quarter" idx="11"/>
          </p:nvPr>
        </p:nvSpPr>
        <p:spPr>
          <a:xfrm>
            <a:off x="3124200" y="6356350"/>
            <a:ext cx="2895600" cy="365125"/>
          </a:xfrm>
        </p:spPr>
        <p:txBody>
          <a:bodyPr/>
          <a:lstStyle/>
          <a:p>
            <a:pPr rtl="0"/>
            <a:r>
              <a:rPr lang="ru" b="0" i="0" u="none"/>
              <a:t>Базовая подготовка для начинающего предпринимателя</a:t>
            </a:r>
            <a:endParaRPr lang="ru" dirty="0"/>
          </a:p>
        </p:txBody>
      </p:sp>
    </p:spTree>
    <p:extLst>
      <p:ext uri="{BB962C8B-B14F-4D97-AF65-F5344CB8AC3E}">
        <p14:creationId xmlns:p14="http://schemas.microsoft.com/office/powerpoint/2010/main" val="11856406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257976" cy="1371600"/>
          </a:xfrm>
        </p:spPr>
        <p:txBody>
          <a:bodyPr>
            <a:normAutofit fontScale="90000"/>
          </a:bodyPr>
          <a:lstStyle/>
          <a:p>
            <a:pPr rtl="0"/>
            <a:r>
              <a:rPr lang="ru" b="1" i="0" u="none"/>
              <a:t>Кто является пользователем, кто является покупателем?</a:t>
            </a:r>
            <a:endParaRPr lang="ru" noProof="0" dirty="0"/>
          </a:p>
        </p:txBody>
      </p:sp>
      <p:sp>
        <p:nvSpPr>
          <p:cNvPr id="5" name="Slide Number Placeholder 4"/>
          <p:cNvSpPr>
            <a:spLocks noGrp="1"/>
          </p:cNvSpPr>
          <p:nvPr>
            <p:ph type="sldNum" sz="quarter" idx="12"/>
          </p:nvPr>
        </p:nvSpPr>
        <p:spPr/>
        <p:txBody>
          <a:bodyPr/>
          <a:lstStyle/>
          <a:p>
            <a:pPr algn="r" rtl="0"/>
            <a:fld id="{4906D54D-4E2D-6146-92B5-05DDBAEE7A68}" type="slidenum">
              <a:rPr/>
              <a:pPr algn="r" rtl="0"/>
              <a:t>48</a:t>
            </a:fld>
            <a:endParaRPr lang="ru"/>
          </a:p>
        </p:txBody>
      </p:sp>
      <p:pic>
        <p:nvPicPr>
          <p:cNvPr id="8" name="Content Placeholder 7"/>
          <p:cNvPicPr>
            <a:picLocks noGrp="1" noChangeAspect="1"/>
          </p:cNvPicPr>
          <p:nvPr>
            <p:ph idx="1"/>
          </p:nvPr>
        </p:nvPicPr>
        <p:blipFill>
          <a:blip r:embed="rId3" cstate="print"/>
          <a:srcRect l="-37114" r="-37114"/>
          <a:stretch>
            <a:fillRect/>
          </a:stretch>
        </p:blipFill>
        <p:spPr>
          <a:xfrm>
            <a:off x="-1950232" y="1752602"/>
            <a:ext cx="7620000" cy="4373563"/>
          </a:xfrm>
        </p:spPr>
      </p:pic>
      <p:pic>
        <p:nvPicPr>
          <p:cNvPr id="9" name="Picture 8"/>
          <p:cNvPicPr>
            <a:picLocks noChangeAspect="1"/>
          </p:cNvPicPr>
          <p:nvPr/>
        </p:nvPicPr>
        <p:blipFill>
          <a:blip r:embed="rId4" cstate="print"/>
          <a:stretch>
            <a:fillRect/>
          </a:stretch>
        </p:blipFill>
        <p:spPr>
          <a:xfrm>
            <a:off x="3816504" y="1846432"/>
            <a:ext cx="5135680" cy="4279733"/>
          </a:xfrm>
          <a:prstGeom prst="rect">
            <a:avLst/>
          </a:prstGeom>
        </p:spPr>
      </p:pic>
      <p:sp>
        <p:nvSpPr>
          <p:cNvPr id="3" name="Footer Placeholder 2"/>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Tree>
    <p:extLst>
      <p:ext uri="{BB962C8B-B14F-4D97-AF65-F5344CB8AC3E}">
        <p14:creationId xmlns:p14="http://schemas.microsoft.com/office/powerpoint/2010/main" val="38870412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cstate="print"/>
          <a:srcRect t="-20709" b="-20709"/>
          <a:stretch>
            <a:fillRect/>
          </a:stretch>
        </p:blipFill>
        <p:spPr/>
      </p:pic>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49</a:t>
            </a:fld>
            <a:endParaRPr lang="ru"/>
          </a:p>
        </p:txBody>
      </p:sp>
      <p:sp>
        <p:nvSpPr>
          <p:cNvPr id="7" name="Title 1"/>
          <p:cNvSpPr>
            <a:spLocks noGrp="1"/>
          </p:cNvSpPr>
          <p:nvPr>
            <p:ph type="title"/>
          </p:nvPr>
        </p:nvSpPr>
        <p:spPr/>
        <p:txBody>
          <a:bodyPr>
            <a:normAutofit fontScale="90000"/>
          </a:bodyPr>
          <a:lstStyle/>
          <a:p>
            <a:pPr rtl="0"/>
            <a:r>
              <a:rPr lang="ru" b="1" i="0" u="none"/>
              <a:t>Кто является пользователем, кто является покупателем?</a:t>
            </a:r>
            <a:endParaRPr lang="ru" noProof="0" dirty="0"/>
          </a:p>
        </p:txBody>
      </p:sp>
    </p:spTree>
    <p:extLst>
      <p:ext uri="{BB962C8B-B14F-4D97-AF65-F5344CB8AC3E}">
        <p14:creationId xmlns:p14="http://schemas.microsoft.com/office/powerpoint/2010/main" val="41176839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Цель обучения</a:t>
            </a:r>
            <a:endParaRPr lang="ru" noProof="0" dirty="0"/>
          </a:p>
        </p:txBody>
      </p:sp>
      <p:sp>
        <p:nvSpPr>
          <p:cNvPr id="3" name="Content Placeholder 2"/>
          <p:cNvSpPr>
            <a:spLocks noGrp="1"/>
          </p:cNvSpPr>
          <p:nvPr>
            <p:ph idx="1"/>
          </p:nvPr>
        </p:nvSpPr>
        <p:spPr>
          <a:xfrm>
            <a:off x="611560" y="1385473"/>
            <a:ext cx="8229600" cy="4709120"/>
          </a:xfrm>
        </p:spPr>
        <p:txBody>
          <a:bodyPr>
            <a:normAutofit fontScale="85000" lnSpcReduction="20000"/>
          </a:bodyPr>
          <a:lstStyle/>
          <a:p>
            <a:pPr algn="l" rtl="0"/>
            <a:r>
              <a:rPr lang="ru" b="1" i="0" u="none"/>
              <a:t>Ожидаемый результат</a:t>
            </a:r>
            <a:r>
              <a:rPr lang="ru" b="0" i="0" u="none"/>
              <a:t>: образ мышления участников сдвигается в направлении образа мышления предпринимателя </a:t>
            </a:r>
            <a:r>
              <a:rPr lang="ru" b="0" i="0" u="none">
                <a:sym typeface="Wingdings" panose="05000000000000000000" pitchFamily="2" charset="2"/>
              </a:rPr>
              <a:t> и</a:t>
            </a:r>
            <a:r>
              <a:rPr lang="ru" b="0" i="0" u="none"/>
              <a:t> оформляется первоначальный бизнес-план, который содержит информацию:</a:t>
            </a:r>
          </a:p>
          <a:p>
            <a:pPr lvl="1" algn="l" rtl="0"/>
            <a:r>
              <a:rPr lang="ru" b="0" i="0" u="none"/>
              <a:t>о бизнес-модели, </a:t>
            </a:r>
          </a:p>
          <a:p>
            <a:pPr lvl="1" algn="l" rtl="0"/>
            <a:r>
              <a:rPr lang="ru" b="0" i="0" u="none"/>
              <a:t>о желаемом развитии и </a:t>
            </a:r>
          </a:p>
          <a:p>
            <a:pPr lvl="1" algn="l" rtl="0"/>
            <a:r>
              <a:rPr lang="ru" b="0" i="0" u="none"/>
              <a:t>плане действий по реализации бизнес-идеи.</a:t>
            </a:r>
          </a:p>
          <a:p>
            <a:pPr algn="l" rtl="0"/>
            <a:r>
              <a:rPr lang="ru" b="1" i="0" u="none"/>
              <a:t>Инструменты обучения:</a:t>
            </a:r>
            <a:r>
              <a:rPr lang="ru" b="0" i="0" u="none"/>
              <a:t> </a:t>
            </a:r>
          </a:p>
          <a:p>
            <a:pPr lvl="1" algn="l" rtl="0"/>
            <a:r>
              <a:rPr lang="ru" b="0" i="0" u="none"/>
              <a:t>активная работа со своей идеей в дни обучения,</a:t>
            </a:r>
          </a:p>
          <a:p>
            <a:pPr lvl="1" algn="l" rtl="0"/>
            <a:r>
              <a:rPr lang="ru" b="0" i="0" u="none"/>
              <a:t>обратная связь по другим бизнес-идеям, </a:t>
            </a:r>
          </a:p>
          <a:p>
            <a:pPr lvl="1" algn="l" rtl="0"/>
            <a:r>
              <a:rPr lang="ru" b="0" i="0" u="none"/>
              <a:t>задания в промежутке между днями обучения</a:t>
            </a:r>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t>5</a:t>
            </a:fld>
            <a:endParaRPr lang="ru"/>
          </a:p>
        </p:txBody>
      </p:sp>
    </p:spTree>
    <p:extLst>
      <p:ext uri="{BB962C8B-B14F-4D97-AF65-F5344CB8AC3E}">
        <p14:creationId xmlns:p14="http://schemas.microsoft.com/office/powerpoint/2010/main" val="13863511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rmAutofit fontScale="90000"/>
          </a:bodyPr>
          <a:lstStyle/>
          <a:p>
            <a:pPr rtl="0"/>
            <a:r>
              <a:rPr lang="ru" b="1" i="0" u="none"/>
              <a:t>Что означает «достаточно много покупателей»?</a:t>
            </a:r>
            <a:endParaRPr lang="ru" noProof="0" dirty="0"/>
          </a:p>
        </p:txBody>
      </p:sp>
      <p:sp>
        <p:nvSpPr>
          <p:cNvPr id="3" name="Content Placeholder 2"/>
          <p:cNvSpPr>
            <a:spLocks noGrp="1"/>
          </p:cNvSpPr>
          <p:nvPr>
            <p:ph idx="1"/>
          </p:nvPr>
        </p:nvSpPr>
        <p:spPr/>
        <p:txBody>
          <a:bodyPr>
            <a:normAutofit lnSpcReduction="10000"/>
          </a:bodyPr>
          <a:lstStyle/>
          <a:p>
            <a:pPr marL="0" indent="0" algn="l" rtl="0">
              <a:buNone/>
            </a:pPr>
            <a:r>
              <a:rPr lang="ru" b="1" i="0" u="none"/>
              <a:t>Личные цели </a:t>
            </a:r>
            <a:r>
              <a:rPr lang="ru" b="0" i="0" u="none"/>
              <a:t>(достаточно Ваших целей)</a:t>
            </a:r>
          </a:p>
          <a:p>
            <a:pPr marL="914400" lvl="1" indent="-457200" algn="l" rtl="0">
              <a:buFont typeface="Wingdings" charset="2"/>
              <a:buChar char="§"/>
            </a:pPr>
            <a:r>
              <a:rPr lang="ru" b="0" i="0" u="none"/>
              <a:t>финансирование хобби</a:t>
            </a:r>
          </a:p>
          <a:p>
            <a:pPr marL="914400" lvl="1" indent="-457200" algn="l" rtl="0">
              <a:buFont typeface="Wingdings" charset="2"/>
              <a:buChar char="§"/>
            </a:pPr>
            <a:r>
              <a:rPr lang="ru" b="0" i="0" u="none"/>
              <a:t>семейный доход</a:t>
            </a:r>
          </a:p>
          <a:p>
            <a:pPr marL="914400" lvl="1" indent="-457200" algn="l" rtl="0">
              <a:buFont typeface="Wingdings" charset="2"/>
              <a:buChar char="§"/>
            </a:pPr>
            <a:r>
              <a:rPr lang="ru" b="0" i="0" u="none"/>
              <a:t>завоевание мира</a:t>
            </a:r>
          </a:p>
          <a:p>
            <a:pPr marL="0" indent="0" algn="l" rtl="0">
              <a:buNone/>
            </a:pPr>
            <a:endParaRPr lang="ru" noProof="0" dirty="0" smtClean="0"/>
          </a:p>
          <a:p>
            <a:pPr marL="0" indent="0" algn="l" rtl="0">
              <a:buNone/>
            </a:pPr>
            <a:r>
              <a:rPr lang="ru" b="1" i="0" u="none"/>
              <a:t>Цели инвесторов </a:t>
            </a:r>
            <a:r>
              <a:rPr lang="ru" b="0" i="0" u="none"/>
              <a:t>(окупаемость инвестиции)</a:t>
            </a:r>
          </a:p>
          <a:p>
            <a:pPr marL="914400" lvl="1" indent="-457200" algn="l" rtl="0">
              <a:buFont typeface="Wingdings" charset="2"/>
              <a:buChar char="§"/>
            </a:pPr>
            <a:r>
              <a:rPr lang="ru" b="0" i="0" u="none"/>
              <a:t>насколько быстро нужно вернуть инвестицию?</a:t>
            </a:r>
          </a:p>
          <a:p>
            <a:pPr marL="914400" lvl="1" indent="-457200" algn="l" rtl="0">
              <a:buFont typeface="Wingdings" charset="2"/>
              <a:buChar char="§"/>
            </a:pPr>
            <a:r>
              <a:rPr lang="ru" b="0" i="0" u="none"/>
              <a:t>во сколько крат нужно вернуть инвестицию?</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4906D54D-4E2D-6146-92B5-05DDBAEE7A68}" type="slidenum">
              <a:rPr/>
              <a:pPr algn="r" rtl="0"/>
              <a:t>50</a:t>
            </a:fld>
            <a:endParaRPr lang="ru"/>
          </a:p>
        </p:txBody>
      </p:sp>
    </p:spTree>
    <p:extLst>
      <p:ext uri="{BB962C8B-B14F-4D97-AF65-F5344CB8AC3E}">
        <p14:creationId xmlns:p14="http://schemas.microsoft.com/office/powerpoint/2010/main" val="19635987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61654" y="1920875"/>
            <a:ext cx="5757496" cy="1004888"/>
          </a:xfrm>
          <a:prstGeom prst="rect">
            <a:avLst/>
          </a:prstGeom>
        </p:spPr>
        <p:style>
          <a:lnRef idx="1">
            <a:schemeClr val="accent3"/>
          </a:lnRef>
          <a:fillRef idx="2">
            <a:schemeClr val="accent3"/>
          </a:fillRef>
          <a:effectRef idx="1">
            <a:schemeClr val="accent3"/>
          </a:effectRef>
          <a:fontRef idx="minor">
            <a:schemeClr val="dk1"/>
          </a:fontRef>
        </p:style>
        <p:txBody>
          <a:bodyPr anchor="ctr"/>
          <a:lstStyle/>
          <a:p>
            <a:pPr algn="ctr" rtl="0" fontAlgn="auto">
              <a:spcBef>
                <a:spcPts val="0"/>
              </a:spcBef>
              <a:spcAft>
                <a:spcPts val="0"/>
              </a:spcAft>
              <a:defRPr/>
            </a:pPr>
            <a:r>
              <a:rPr lang="ru" sz="3000" b="1" i="0" u="none">
                <a:solidFill>
                  <a:srgbClr val="000000"/>
                </a:solidFill>
                <a:latin typeface="Arial"/>
                <a:cs typeface="Arial"/>
              </a:rPr>
              <a:t>Весь рынок</a:t>
            </a:r>
            <a:endParaRPr lang="ru" sz="3000" b="1" dirty="0">
              <a:solidFill>
                <a:srgbClr val="000000"/>
              </a:solidFill>
              <a:latin typeface="Arial"/>
              <a:cs typeface="Arial"/>
            </a:endParaRPr>
          </a:p>
        </p:txBody>
      </p:sp>
      <p:sp>
        <p:nvSpPr>
          <p:cNvPr id="8" name="Rectangle 7"/>
          <p:cNvSpPr/>
          <p:nvPr/>
        </p:nvSpPr>
        <p:spPr>
          <a:xfrm>
            <a:off x="2895602" y="2949575"/>
            <a:ext cx="3538904" cy="1004888"/>
          </a:xfrm>
          <a:prstGeom prst="rect">
            <a:avLst/>
          </a:prstGeom>
          <a:solidFill>
            <a:schemeClr val="accent1">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rtl="0" fontAlgn="auto">
              <a:spcBef>
                <a:spcPts val="0"/>
              </a:spcBef>
              <a:spcAft>
                <a:spcPts val="0"/>
              </a:spcAft>
              <a:defRPr/>
            </a:pPr>
            <a:r>
              <a:rPr lang="ru" sz="2600" b="1" i="0" u="none">
                <a:solidFill>
                  <a:srgbClr val="000000"/>
                </a:solidFill>
                <a:latin typeface="Arial"/>
                <a:cs typeface="Arial"/>
              </a:rPr>
              <a:t>Моя целевая группа</a:t>
            </a:r>
            <a:endParaRPr lang="ru" sz="2600" b="1" dirty="0">
              <a:solidFill>
                <a:srgbClr val="000000"/>
              </a:solidFill>
              <a:latin typeface="Arial"/>
              <a:cs typeface="Arial"/>
            </a:endParaRPr>
          </a:p>
        </p:txBody>
      </p:sp>
      <p:sp>
        <p:nvSpPr>
          <p:cNvPr id="9" name="Rectangle 8"/>
          <p:cNvSpPr/>
          <p:nvPr/>
        </p:nvSpPr>
        <p:spPr>
          <a:xfrm>
            <a:off x="3420209" y="3954463"/>
            <a:ext cx="2540977" cy="10033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rtl="0" fontAlgn="auto">
              <a:spcBef>
                <a:spcPts val="0"/>
              </a:spcBef>
              <a:spcAft>
                <a:spcPts val="0"/>
              </a:spcAft>
              <a:defRPr/>
            </a:pPr>
            <a:r>
              <a:rPr lang="ru" sz="2000" b="1" i="0" u="none" dirty="0">
                <a:solidFill>
                  <a:srgbClr val="000000"/>
                </a:solidFill>
                <a:latin typeface="Arial"/>
                <a:cs typeface="Arial"/>
              </a:rPr>
              <a:t>Я в силах информировать</a:t>
            </a:r>
            <a:endParaRPr lang="ru" sz="2000" b="1" dirty="0">
              <a:solidFill>
                <a:srgbClr val="000000"/>
              </a:solidFill>
              <a:latin typeface="Arial"/>
              <a:cs typeface="Arial"/>
            </a:endParaRPr>
          </a:p>
        </p:txBody>
      </p:sp>
      <p:sp>
        <p:nvSpPr>
          <p:cNvPr id="10" name="Rectangle 9"/>
          <p:cNvSpPr/>
          <p:nvPr/>
        </p:nvSpPr>
        <p:spPr>
          <a:xfrm>
            <a:off x="3889131" y="4975225"/>
            <a:ext cx="1715966" cy="1003300"/>
          </a:xfrm>
          <a:prstGeom prst="rect">
            <a:avLst/>
          </a:prstGeom>
          <a:solidFill>
            <a:srgbClr val="F5C201"/>
          </a:solidFill>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rtl="0" fontAlgn="auto">
              <a:spcBef>
                <a:spcPts val="0"/>
              </a:spcBef>
              <a:spcAft>
                <a:spcPts val="0"/>
              </a:spcAft>
              <a:defRPr/>
            </a:pPr>
            <a:r>
              <a:rPr lang="ru" sz="1400" b="1" i="0" u="none" dirty="0">
                <a:solidFill>
                  <a:srgbClr val="000000"/>
                </a:solidFill>
                <a:latin typeface="Arial"/>
                <a:cs typeface="Arial"/>
              </a:rPr>
              <a:t>Я доведу до заключения сделки</a:t>
            </a:r>
            <a:endParaRPr lang="ru" sz="1400" b="1" dirty="0">
              <a:solidFill>
                <a:srgbClr val="000000"/>
              </a:solidFill>
              <a:latin typeface="Arial"/>
              <a:cs typeface="Arial"/>
            </a:endParaRPr>
          </a:p>
        </p:txBody>
      </p:sp>
      <p:sp>
        <p:nvSpPr>
          <p:cNvPr id="11" name="Title 10"/>
          <p:cNvSpPr>
            <a:spLocks noGrp="1"/>
          </p:cNvSpPr>
          <p:nvPr>
            <p:ph type="title"/>
          </p:nvPr>
        </p:nvSpPr>
        <p:spPr/>
        <p:txBody>
          <a:bodyPr/>
          <a:lstStyle/>
          <a:p>
            <a:pPr rtl="0"/>
            <a:r>
              <a:rPr lang="ru" b="1" i="0" u="none"/>
              <a:t>Потенциал рынка</a:t>
            </a:r>
            <a:endParaRPr lang="ru" noProof="0" dirty="0"/>
          </a:p>
        </p:txBody>
      </p:sp>
      <p:sp>
        <p:nvSpPr>
          <p:cNvPr id="12" name="Slide Number Placeholder 11"/>
          <p:cNvSpPr>
            <a:spLocks noGrp="1"/>
          </p:cNvSpPr>
          <p:nvPr>
            <p:ph type="sldNum" sz="quarter" idx="12"/>
          </p:nvPr>
        </p:nvSpPr>
        <p:spPr/>
        <p:txBody>
          <a:bodyPr/>
          <a:lstStyle/>
          <a:p>
            <a:pPr algn="r" rtl="0"/>
            <a:fld id="{B6B67DAF-643D-674F-9364-51FEC7331B73}" type="slidenum">
              <a:rPr/>
              <a:pPr algn="r" rtl="0"/>
              <a:t>51</a:t>
            </a:fld>
            <a:endParaRPr lang="ru"/>
          </a:p>
        </p:txBody>
      </p:sp>
      <p:sp>
        <p:nvSpPr>
          <p:cNvPr id="2" name="Footer Placeholder 1"/>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Tree>
    <p:extLst>
      <p:ext uri="{BB962C8B-B14F-4D97-AF65-F5344CB8AC3E}">
        <p14:creationId xmlns:p14="http://schemas.microsoft.com/office/powerpoint/2010/main" val="5647932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428582" cy="1371600"/>
          </a:xfrm>
        </p:spPr>
        <p:txBody>
          <a:bodyPr>
            <a:normAutofit fontScale="90000"/>
          </a:bodyPr>
          <a:lstStyle/>
          <a:p>
            <a:pPr rtl="0"/>
            <a:r>
              <a:rPr lang="ru" b="1" i="0" u="none"/>
              <a:t>Основные правила размера целевого рынка</a:t>
            </a:r>
            <a:r>
              <a:rPr lang="ru" b="0" i="0" u="none"/>
              <a:t> </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4906D54D-4E2D-6146-92B5-05DDBAEE7A68}" type="slidenum">
              <a:rPr/>
              <a:pPr algn="r" rtl="0"/>
              <a:t>52</a:t>
            </a:fld>
            <a:endParaRPr lang="ru"/>
          </a:p>
        </p:txBody>
      </p:sp>
      <p:sp>
        <p:nvSpPr>
          <p:cNvPr id="6" name="TextBox 11"/>
          <p:cNvSpPr txBox="1">
            <a:spLocks noGrp="1" noChangeArrowheads="1"/>
          </p:cNvSpPr>
          <p:nvPr>
            <p:ph idx="1"/>
          </p:nvPr>
        </p:nvSpPr>
        <p:spPr bwMode="auto">
          <a:xfrm>
            <a:off x="457199" y="1752602"/>
            <a:ext cx="8473837" cy="33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Perpetua" charset="0"/>
                <a:ea typeface="ＭＳ Ｐゴシック" charset="0"/>
                <a:cs typeface="ＭＳ Ｐゴシック" charset="0"/>
              </a:defRPr>
            </a:lvl1pPr>
            <a:lvl2pPr marL="37931725" indent="-37474525">
              <a:defRPr>
                <a:solidFill>
                  <a:schemeClr val="tx1"/>
                </a:solidFill>
                <a:latin typeface="Perpetua" charset="0"/>
                <a:ea typeface="ＭＳ Ｐゴシック" charset="0"/>
              </a:defRPr>
            </a:lvl2pPr>
            <a:lvl3pPr>
              <a:defRPr>
                <a:solidFill>
                  <a:schemeClr val="tx1"/>
                </a:solidFill>
                <a:latin typeface="Perpetua" charset="0"/>
                <a:ea typeface="ＭＳ Ｐゴシック" charset="0"/>
              </a:defRPr>
            </a:lvl3pPr>
            <a:lvl4pPr>
              <a:defRPr>
                <a:solidFill>
                  <a:schemeClr val="tx1"/>
                </a:solidFill>
                <a:latin typeface="Perpetua" charset="0"/>
                <a:ea typeface="ＭＳ Ｐゴシック" charset="0"/>
              </a:defRPr>
            </a:lvl4pPr>
            <a:lvl5pPr>
              <a:defRPr>
                <a:solidFill>
                  <a:schemeClr val="tx1"/>
                </a:solidFill>
                <a:latin typeface="Perpetua" charset="0"/>
                <a:ea typeface="ＭＳ Ｐゴシック" charset="0"/>
              </a:defRPr>
            </a:lvl5pPr>
            <a:lvl6pPr marL="457200" fontAlgn="base">
              <a:spcBef>
                <a:spcPct val="0"/>
              </a:spcBef>
              <a:spcAft>
                <a:spcPct val="0"/>
              </a:spcAft>
              <a:defRPr>
                <a:solidFill>
                  <a:schemeClr val="tx1"/>
                </a:solidFill>
                <a:latin typeface="Perpetua" charset="0"/>
                <a:ea typeface="ＭＳ Ｐゴシック" charset="0"/>
              </a:defRPr>
            </a:lvl6pPr>
            <a:lvl7pPr marL="914400" fontAlgn="base">
              <a:spcBef>
                <a:spcPct val="0"/>
              </a:spcBef>
              <a:spcAft>
                <a:spcPct val="0"/>
              </a:spcAft>
              <a:defRPr>
                <a:solidFill>
                  <a:schemeClr val="tx1"/>
                </a:solidFill>
                <a:latin typeface="Perpetua" charset="0"/>
                <a:ea typeface="ＭＳ Ｐゴシック" charset="0"/>
              </a:defRPr>
            </a:lvl7pPr>
            <a:lvl8pPr marL="1371600" fontAlgn="base">
              <a:spcBef>
                <a:spcPct val="0"/>
              </a:spcBef>
              <a:spcAft>
                <a:spcPct val="0"/>
              </a:spcAft>
              <a:defRPr>
                <a:solidFill>
                  <a:schemeClr val="tx1"/>
                </a:solidFill>
                <a:latin typeface="Perpetua" charset="0"/>
                <a:ea typeface="ＭＳ Ｐゴシック" charset="0"/>
              </a:defRPr>
            </a:lvl8pPr>
            <a:lvl9pPr marL="1828800" fontAlgn="base">
              <a:spcBef>
                <a:spcPct val="0"/>
              </a:spcBef>
              <a:spcAft>
                <a:spcPct val="0"/>
              </a:spcAft>
              <a:defRPr>
                <a:solidFill>
                  <a:schemeClr val="tx1"/>
                </a:solidFill>
                <a:latin typeface="Perpetua" charset="0"/>
                <a:ea typeface="ＭＳ Ｐゴシック" charset="0"/>
              </a:defRPr>
            </a:lvl9pPr>
          </a:lstStyle>
          <a:p>
            <a:pPr marL="342900" indent="-342900" algn="l" rtl="0">
              <a:buFont typeface="Arial"/>
              <a:buChar char="•"/>
            </a:pPr>
            <a:r>
              <a:rPr lang="ru" b="0" i="0" u="none">
                <a:solidFill>
                  <a:srgbClr val="000000"/>
                </a:solidFill>
                <a:latin typeface="Arial"/>
                <a:cs typeface="Arial"/>
              </a:rPr>
              <a:t>1-3% клиентов готовы рисковать</a:t>
            </a:r>
          </a:p>
          <a:p>
            <a:pPr marL="342900" indent="-342900" algn="l" rtl="0">
              <a:buFont typeface="Arial"/>
              <a:buChar char="•"/>
            </a:pPr>
            <a:r>
              <a:rPr lang="ru" b="0" i="0" u="none">
                <a:solidFill>
                  <a:srgbClr val="000000"/>
                </a:solidFill>
                <a:latin typeface="Arial"/>
                <a:cs typeface="Arial"/>
              </a:rPr>
              <a:t>10% следуют за лидером общественного мнения</a:t>
            </a:r>
          </a:p>
          <a:p>
            <a:pPr marL="342900" indent="-342900" algn="l" rtl="0">
              <a:buFont typeface="Arial"/>
              <a:buChar char="•"/>
            </a:pPr>
            <a:r>
              <a:rPr lang="ru" b="0" i="0" u="none">
                <a:solidFill>
                  <a:srgbClr val="000000"/>
                </a:solidFill>
                <a:latin typeface="Arial"/>
                <a:cs typeface="Arial"/>
              </a:rPr>
              <a:t>рекомендуется достичь 30%-й доли рынка в целевой группе</a:t>
            </a:r>
          </a:p>
          <a:p>
            <a:pPr marL="342900" indent="-342900" algn="l" rtl="0">
              <a:buFont typeface="Arial"/>
              <a:buChar char="•"/>
            </a:pPr>
            <a:r>
              <a:rPr lang="ru" b="0" i="0" u="none">
                <a:solidFill>
                  <a:srgbClr val="000000"/>
                </a:solidFill>
                <a:latin typeface="Arial"/>
                <a:cs typeface="Arial"/>
              </a:rPr>
              <a:t>на мировом рынке легче завоевать долю на рынке на нишевых рынках</a:t>
            </a:r>
            <a:endParaRPr lang="ru" noProof="0" dirty="0">
              <a:solidFill>
                <a:srgbClr val="000000"/>
              </a:solidFill>
              <a:latin typeface="Arial"/>
              <a:cs typeface="Arial"/>
            </a:endParaRPr>
          </a:p>
        </p:txBody>
      </p:sp>
    </p:spTree>
    <p:extLst>
      <p:ext uri="{BB962C8B-B14F-4D97-AF65-F5344CB8AC3E}">
        <p14:creationId xmlns:p14="http://schemas.microsoft.com/office/powerpoint/2010/main" val="11534584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Примеры нишевых рынков</a:t>
            </a:r>
            <a:endParaRPr lang="ru" noProof="0" dirty="0"/>
          </a:p>
        </p:txBody>
      </p:sp>
      <p:sp>
        <p:nvSpPr>
          <p:cNvPr id="3" name="Content Placeholder 2"/>
          <p:cNvSpPr>
            <a:spLocks noGrp="1"/>
          </p:cNvSpPr>
          <p:nvPr>
            <p:ph idx="1"/>
          </p:nvPr>
        </p:nvSpPr>
        <p:spPr/>
        <p:txBody>
          <a:bodyPr/>
          <a:lstStyle/>
          <a:p>
            <a:endParaRPr lang="ru"/>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53</a:t>
            </a:fld>
            <a:endParaRPr lang="ru"/>
          </a:p>
        </p:txBody>
      </p:sp>
    </p:spTree>
    <p:extLst>
      <p:ext uri="{BB962C8B-B14F-4D97-AF65-F5344CB8AC3E}">
        <p14:creationId xmlns:p14="http://schemas.microsoft.com/office/powerpoint/2010/main" val="35714551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40%</a:t>
            </a:r>
            <a:endParaRPr lang="ru" noProof="0" dirty="0"/>
          </a:p>
        </p:txBody>
      </p:sp>
      <p:pic>
        <p:nvPicPr>
          <p:cNvPr id="4" name="Content Placeholder 3"/>
          <p:cNvPicPr>
            <a:picLocks noGrp="1" noChangeAspect="1"/>
          </p:cNvPicPr>
          <p:nvPr>
            <p:ph sz="quarter" idx="1"/>
          </p:nvPr>
        </p:nvPicPr>
        <p:blipFill>
          <a:blip r:embed="rId3" cstate="print"/>
          <a:srcRect l="-248302" r="-248302"/>
          <a:stretch>
            <a:fillRect/>
          </a:stretch>
        </p:blipFill>
        <p:spPr/>
      </p:pic>
      <p:sp>
        <p:nvSpPr>
          <p:cNvPr id="5" name="Footer Placeholder 4"/>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6" name="Slide Number Placeholder 5"/>
          <p:cNvSpPr>
            <a:spLocks noGrp="1"/>
          </p:cNvSpPr>
          <p:nvPr>
            <p:ph type="sldNum" sz="quarter" idx="12"/>
          </p:nvPr>
        </p:nvSpPr>
        <p:spPr/>
        <p:txBody>
          <a:bodyPr/>
          <a:lstStyle/>
          <a:p>
            <a:pPr algn="r" rtl="0"/>
            <a:fld id="{99A8061C-166F-6F47-8CC4-BBF63FF2E50C}" type="slidenum">
              <a:rPr/>
              <a:pPr algn="r" rtl="0"/>
              <a:t>54</a:t>
            </a:fld>
            <a:endParaRPr lang="ru"/>
          </a:p>
        </p:txBody>
      </p:sp>
    </p:spTree>
    <p:extLst>
      <p:ext uri="{BB962C8B-B14F-4D97-AF65-F5344CB8AC3E}">
        <p14:creationId xmlns:p14="http://schemas.microsoft.com/office/powerpoint/2010/main" val="33034899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80%</a:t>
            </a:r>
            <a:endParaRPr lang="ru" noProof="0" dirty="0"/>
          </a:p>
        </p:txBody>
      </p:sp>
      <p:sp>
        <p:nvSpPr>
          <p:cNvPr id="5" name="Footer Placeholder 4"/>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6" name="Slide Number Placeholder 5"/>
          <p:cNvSpPr>
            <a:spLocks noGrp="1"/>
          </p:cNvSpPr>
          <p:nvPr>
            <p:ph type="sldNum" sz="quarter" idx="12"/>
          </p:nvPr>
        </p:nvSpPr>
        <p:spPr/>
        <p:txBody>
          <a:bodyPr/>
          <a:lstStyle/>
          <a:p>
            <a:pPr algn="r" rtl="0"/>
            <a:fld id="{99A8061C-166F-6F47-8CC4-BBF63FF2E50C}" type="slidenum">
              <a:rPr/>
              <a:pPr algn="r" rtl="0"/>
              <a:t>55</a:t>
            </a:fld>
            <a:endParaRPr lang="ru"/>
          </a:p>
        </p:txBody>
      </p:sp>
      <p:pic>
        <p:nvPicPr>
          <p:cNvPr id="7" name="Content Placeholder 6"/>
          <p:cNvPicPr>
            <a:picLocks noGrp="1" noChangeAspect="1"/>
          </p:cNvPicPr>
          <p:nvPr>
            <p:ph idx="1"/>
          </p:nvPr>
        </p:nvPicPr>
        <p:blipFill>
          <a:blip r:embed="rId3" cstate="print"/>
          <a:srcRect t="9003" b="9003"/>
          <a:stretch>
            <a:fillRect/>
          </a:stretch>
        </p:blipFill>
        <p:spPr/>
      </p:pic>
    </p:spTree>
    <p:extLst>
      <p:ext uri="{BB962C8B-B14F-4D97-AF65-F5344CB8AC3E}">
        <p14:creationId xmlns:p14="http://schemas.microsoft.com/office/powerpoint/2010/main" val="23182503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90%</a:t>
            </a:r>
            <a:endParaRPr lang="ru" noProof="0" dirty="0"/>
          </a:p>
        </p:txBody>
      </p:sp>
      <p:pic>
        <p:nvPicPr>
          <p:cNvPr id="6" name="Content Placeholder 5"/>
          <p:cNvPicPr>
            <a:picLocks noGrp="1" noChangeAspect="1"/>
          </p:cNvPicPr>
          <p:nvPr>
            <p:ph sz="quarter" idx="1"/>
          </p:nvPr>
        </p:nvPicPr>
        <p:blipFill>
          <a:blip r:embed="rId3" cstate="print"/>
          <a:srcRect t="-90035" b="-90035"/>
          <a:stretch>
            <a:fillRect/>
          </a:stretch>
        </p:blipFill>
        <p:spPr>
          <a:xfrm>
            <a:off x="1478840" y="1447800"/>
            <a:ext cx="6606540" cy="3886200"/>
          </a:xfrm>
        </p:spPr>
      </p:pic>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99A8061C-166F-6F47-8CC4-BBF63FF2E50C}" type="slidenum">
              <a:rPr/>
              <a:pPr algn="r" rtl="0"/>
              <a:t>56</a:t>
            </a:fld>
            <a:endParaRPr lang="ru"/>
          </a:p>
        </p:txBody>
      </p:sp>
      <p:sp>
        <p:nvSpPr>
          <p:cNvPr id="7" name="TextBox 6"/>
          <p:cNvSpPr txBox="1"/>
          <p:nvPr/>
        </p:nvSpPr>
        <p:spPr>
          <a:xfrm>
            <a:off x="8220828" y="484635"/>
            <a:ext cx="710208" cy="369332"/>
          </a:xfrm>
          <a:prstGeom prst="rect">
            <a:avLst/>
          </a:prstGeom>
          <a:noFill/>
        </p:spPr>
        <p:txBody>
          <a:bodyPr wrap="square" rtlCol="0">
            <a:spAutoFit/>
          </a:bodyPr>
          <a:lstStyle/>
          <a:p>
            <a:pPr algn="l" rtl="0"/>
            <a:r>
              <a:rPr lang="ru" b="0" i="0" u="none">
                <a:latin typeface="ＭＳ ゴシック"/>
                <a:ea typeface="ＭＳ ゴシック"/>
                <a:cs typeface="ＭＳ ゴシック"/>
                <a:hlinkClick r:id="rId4" action="ppaction://hlinksldjump"/>
              </a:rPr>
              <a:t>⏎</a:t>
            </a:r>
            <a:endParaRPr lang="ru" dirty="0"/>
          </a:p>
        </p:txBody>
      </p:sp>
    </p:spTree>
    <p:extLst>
      <p:ext uri="{BB962C8B-B14F-4D97-AF65-F5344CB8AC3E}">
        <p14:creationId xmlns:p14="http://schemas.microsoft.com/office/powerpoint/2010/main" val="35609061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752602"/>
            <a:ext cx="7845619" cy="4373563"/>
          </a:xfrm>
        </p:spPr>
        <p:txBody>
          <a:bodyPr>
            <a:normAutofit fontScale="92500" lnSpcReduction="10000"/>
          </a:bodyPr>
          <a:lstStyle/>
          <a:p>
            <a:pPr marL="514350" indent="-514350" algn="l" rtl="0">
              <a:buFont typeface="+mj-lt"/>
              <a:buAutoNum type="arabicPeriod"/>
            </a:pPr>
            <a:r>
              <a:rPr lang="ru" b="0" i="0" u="none">
                <a:solidFill>
                  <a:schemeClr val="bg1">
                    <a:lumMod val="65000"/>
                  </a:schemeClr>
                </a:solidFill>
              </a:rPr>
              <a:t>осуществление бизнес-идеи сделает мир лучше</a:t>
            </a:r>
          </a:p>
          <a:p>
            <a:pPr marL="514350" indent="-514350" algn="l" rtl="0">
              <a:buFont typeface="+mj-lt"/>
              <a:buAutoNum type="arabicPeriod"/>
            </a:pPr>
            <a:r>
              <a:rPr lang="ru" b="0" i="0" u="none">
                <a:solidFill>
                  <a:srgbClr val="A6A6A6"/>
                </a:solidFill>
              </a:rPr>
              <a:t>решает чью-то реальную проблему или исполняет чье-то желание лучше, чем раньше</a:t>
            </a:r>
          </a:p>
          <a:p>
            <a:pPr marL="514350" indent="-514350" algn="l" rtl="0">
              <a:buFont typeface="+mj-lt"/>
              <a:buAutoNum type="arabicPeriod"/>
            </a:pPr>
            <a:r>
              <a:rPr lang="ru" b="0" i="0" u="none">
                <a:solidFill>
                  <a:srgbClr val="A6A6A6"/>
                </a:solidFill>
              </a:rPr>
              <a:t>у решения достаточно много потенциальных покупателей (NB!)</a:t>
            </a:r>
          </a:p>
          <a:p>
            <a:pPr marL="514350" indent="-514350" algn="l" rtl="0">
              <a:buFont typeface="+mj-lt"/>
              <a:buAutoNum type="arabicPeriod"/>
            </a:pPr>
            <a:r>
              <a:rPr lang="ru" b="0" i="0" u="none"/>
              <a:t>кто-то согласен производить/предложить необходимые компоненты для решения</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4906D54D-4E2D-6146-92B5-05DDBAEE7A68}" type="slidenum">
              <a:rPr/>
              <a:pPr algn="r" rtl="0"/>
              <a:t>57</a:t>
            </a:fld>
            <a:endParaRPr lang="ru"/>
          </a:p>
        </p:txBody>
      </p:sp>
      <p:sp>
        <p:nvSpPr>
          <p:cNvPr id="7" name="Title 1"/>
          <p:cNvSpPr>
            <a:spLocks noGrp="1"/>
          </p:cNvSpPr>
          <p:nvPr>
            <p:ph type="title"/>
          </p:nvPr>
        </p:nvSpPr>
        <p:spPr>
          <a:xfrm>
            <a:off x="457199" y="152718"/>
            <a:ext cx="8108711" cy="1371600"/>
          </a:xfrm>
        </p:spPr>
        <p:txBody>
          <a:bodyPr>
            <a:normAutofit/>
          </a:bodyPr>
          <a:lstStyle/>
          <a:p>
            <a:pPr rtl="0"/>
            <a:r>
              <a:rPr lang="ru" b="1" i="0" u="none"/>
              <a:t>Экспресс-тест бизнес-идеи</a:t>
            </a:r>
            <a:endParaRPr lang="ru" noProof="0" dirty="0"/>
          </a:p>
        </p:txBody>
      </p:sp>
    </p:spTree>
    <p:extLst>
      <p:ext uri="{BB962C8B-B14F-4D97-AF65-F5344CB8AC3E}">
        <p14:creationId xmlns:p14="http://schemas.microsoft.com/office/powerpoint/2010/main" val="40162277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108711" cy="1371600"/>
          </a:xfrm>
        </p:spPr>
        <p:txBody>
          <a:bodyPr>
            <a:normAutofit fontScale="90000"/>
          </a:bodyPr>
          <a:lstStyle/>
          <a:p>
            <a:pPr rtl="0"/>
            <a:r>
              <a:rPr lang="ru" b="1" i="0" u="none"/>
              <a:t>Тимоти Престеро:</a:t>
            </a:r>
            <a:r>
              <a:rPr lang="ru" b="0" i="0" u="none"/>
              <a:t> </a:t>
            </a:r>
            <a:r>
              <a:rPr lang="ru"/>
              <a:t/>
            </a:r>
            <a:br>
              <a:rPr lang="ru"/>
            </a:br>
            <a:r>
              <a:rPr lang="ru" b="1" i="0" u="none"/>
              <a:t>Создавайте изделия для людей, а не ради наград</a:t>
            </a:r>
            <a:endParaRPr lang="ru" noProof="0" dirty="0"/>
          </a:p>
        </p:txBody>
      </p:sp>
      <p:pic>
        <p:nvPicPr>
          <p:cNvPr id="6" name="Content Placeholder 5"/>
          <p:cNvPicPr>
            <a:picLocks noGrp="1" noChangeAspect="1"/>
          </p:cNvPicPr>
          <p:nvPr>
            <p:ph idx="1"/>
          </p:nvPr>
        </p:nvPicPr>
        <p:blipFill>
          <a:blip r:embed="rId3" cstate="print"/>
          <a:srcRect l="-10769" r="-10769"/>
          <a:stretch>
            <a:fillRect/>
          </a:stretch>
        </p:blipFill>
        <p:spPr>
          <a:xfrm>
            <a:off x="971600" y="1883100"/>
            <a:ext cx="7715200" cy="4243063"/>
          </a:xfrm>
        </p:spPr>
      </p:pic>
      <p:sp>
        <p:nvSpPr>
          <p:cNvPr id="5" name="Slide Number Placeholder 4"/>
          <p:cNvSpPr>
            <a:spLocks noGrp="1"/>
          </p:cNvSpPr>
          <p:nvPr>
            <p:ph type="sldNum" sz="quarter" idx="12"/>
          </p:nvPr>
        </p:nvSpPr>
        <p:spPr/>
        <p:txBody>
          <a:bodyPr/>
          <a:lstStyle/>
          <a:p>
            <a:pPr algn="r" rtl="0"/>
            <a:fld id="{4906D54D-4E2D-6146-92B5-05DDBAEE7A68}" type="slidenum">
              <a:rPr/>
              <a:pPr algn="r" rtl="0"/>
              <a:t>58</a:t>
            </a:fld>
            <a:endParaRPr lang="ru"/>
          </a:p>
        </p:txBody>
      </p:sp>
      <p:sp>
        <p:nvSpPr>
          <p:cNvPr id="7" name="Footer Placeholder 6"/>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Tree>
    <p:extLst>
      <p:ext uri="{BB962C8B-B14F-4D97-AF65-F5344CB8AC3E}">
        <p14:creationId xmlns:p14="http://schemas.microsoft.com/office/powerpoint/2010/main" val="1267718480"/>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dirty="0" smtClean="0"/>
              <a:t>Инкубатор </a:t>
            </a:r>
            <a:r>
              <a:rPr lang="ru" b="1" i="0" u="none" dirty="0"/>
              <a:t>NeoNurture в Азию и Африку</a:t>
            </a:r>
            <a:r>
              <a:rPr lang="ru" b="0" i="0" u="none" dirty="0"/>
              <a:t> </a:t>
            </a:r>
            <a:endParaRPr lang="ru" noProof="0" dirty="0"/>
          </a:p>
        </p:txBody>
      </p:sp>
      <p:pic>
        <p:nvPicPr>
          <p:cNvPr id="6" name="Content Placeholder 5"/>
          <p:cNvPicPr>
            <a:picLocks noGrp="1" noChangeAspect="1"/>
          </p:cNvPicPr>
          <p:nvPr>
            <p:ph idx="1"/>
          </p:nvPr>
        </p:nvPicPr>
        <p:blipFill rotWithShape="1">
          <a:blip r:embed="rId2" cstate="print"/>
          <a:srcRect l="13240" r="14297"/>
          <a:stretch/>
        </p:blipFill>
        <p:spPr>
          <a:xfrm>
            <a:off x="251520" y="1628800"/>
            <a:ext cx="3577834" cy="4525963"/>
          </a:xfrm>
        </p:spPr>
      </p:pic>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59</a:t>
            </a:fld>
            <a:endParaRPr lang="ru"/>
          </a:p>
        </p:txBody>
      </p:sp>
      <p:pic>
        <p:nvPicPr>
          <p:cNvPr id="7" name="Picture 6"/>
          <p:cNvPicPr>
            <a:picLocks noChangeAspect="1"/>
          </p:cNvPicPr>
          <p:nvPr/>
        </p:nvPicPr>
        <p:blipFill>
          <a:blip r:embed="rId3" cstate="print"/>
          <a:stretch>
            <a:fillRect/>
          </a:stretch>
        </p:blipFill>
        <p:spPr>
          <a:xfrm>
            <a:off x="4067944" y="1628800"/>
            <a:ext cx="4623188" cy="3024336"/>
          </a:xfrm>
          <a:prstGeom prst="rect">
            <a:avLst/>
          </a:prstGeom>
        </p:spPr>
      </p:pic>
      <p:sp>
        <p:nvSpPr>
          <p:cNvPr id="8" name="TextBox 7"/>
          <p:cNvSpPr txBox="1"/>
          <p:nvPr/>
        </p:nvSpPr>
        <p:spPr>
          <a:xfrm>
            <a:off x="3992717" y="4854723"/>
            <a:ext cx="5419369" cy="1292662"/>
          </a:xfrm>
          <a:prstGeom prst="rect">
            <a:avLst/>
          </a:prstGeom>
          <a:noFill/>
        </p:spPr>
        <p:txBody>
          <a:bodyPr wrap="none" rtlCol="0">
            <a:spAutoFit/>
          </a:bodyPr>
          <a:lstStyle/>
          <a:p>
            <a:pPr algn="l" rtl="0"/>
            <a:r>
              <a:rPr lang="ru" sz="2600" b="0" i="0" u="none" dirty="0" smtClean="0"/>
              <a:t>Инкубатор </a:t>
            </a:r>
            <a:r>
              <a:rPr lang="ru" sz="2600" b="0" i="0" u="none" dirty="0"/>
              <a:t>сделан из автозапчастей, </a:t>
            </a:r>
          </a:p>
          <a:p>
            <a:pPr algn="l" rtl="0"/>
            <a:r>
              <a:rPr lang="ru" sz="2600" b="0" i="0" u="none" dirty="0"/>
              <a:t>чтобы местные могли его </a:t>
            </a:r>
          </a:p>
          <a:p>
            <a:pPr algn="l" rtl="0"/>
            <a:r>
              <a:rPr lang="ru" sz="2600" b="0" i="0" u="none" dirty="0"/>
              <a:t>чинить</a:t>
            </a:r>
            <a:endParaRPr lang="ru" sz="2600" dirty="0"/>
          </a:p>
        </p:txBody>
      </p:sp>
    </p:spTree>
    <p:extLst>
      <p:ext uri="{BB962C8B-B14F-4D97-AF65-F5344CB8AC3E}">
        <p14:creationId xmlns:p14="http://schemas.microsoft.com/office/powerpoint/2010/main" val="4252024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Я как предприниматель</a:t>
            </a:r>
            <a:endParaRPr lang="ru" noProof="0" dirty="0"/>
          </a:p>
        </p:txBody>
      </p:sp>
      <p:sp>
        <p:nvSpPr>
          <p:cNvPr id="3" name="Content Placeholder 2"/>
          <p:cNvSpPr>
            <a:spLocks noGrp="1"/>
          </p:cNvSpPr>
          <p:nvPr>
            <p:ph idx="1"/>
          </p:nvPr>
        </p:nvSpPr>
        <p:spPr/>
        <p:txBody>
          <a:bodyPr/>
          <a:lstStyle/>
          <a:p>
            <a:pPr marL="0" indent="0" algn="l" rtl="0">
              <a:buNone/>
            </a:pPr>
            <a:endParaRPr lang="ru" noProof="0" dirty="0" smtClean="0"/>
          </a:p>
          <a:p>
            <a:pPr marL="514350" indent="-514350" algn="l" rtl="0">
              <a:buFont typeface="+mj-lt"/>
              <a:buAutoNum type="arabicPeriod"/>
            </a:pPr>
            <a:r>
              <a:rPr lang="ru" b="0" i="0" u="none"/>
              <a:t>Могу ли я стать предпринимателем? Подходят ли мои личные качества?</a:t>
            </a:r>
          </a:p>
          <a:p>
            <a:pPr marL="514350" indent="-514350" algn="l" rtl="0">
              <a:buFont typeface="+mj-lt"/>
              <a:buAutoNum type="arabicPeriod"/>
            </a:pPr>
            <a:r>
              <a:rPr lang="ru" b="0" i="0" u="none"/>
              <a:t>Могу ли я стать успешным/успешной?</a:t>
            </a:r>
          </a:p>
          <a:p>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t>6</a:t>
            </a:fld>
            <a:endParaRPr lang="ru"/>
          </a:p>
        </p:txBody>
      </p:sp>
      <p:pic>
        <p:nvPicPr>
          <p:cNvPr id="6" name="Picture 5"/>
          <p:cNvPicPr>
            <a:picLocks noChangeAspect="1"/>
          </p:cNvPicPr>
          <p:nvPr/>
        </p:nvPicPr>
        <p:blipFill>
          <a:blip r:embed="rId2"/>
          <a:stretch>
            <a:fillRect/>
          </a:stretch>
        </p:blipFill>
        <p:spPr>
          <a:xfrm>
            <a:off x="476559" y="3896554"/>
            <a:ext cx="3175000" cy="2425700"/>
          </a:xfrm>
          <a:prstGeom prst="rect">
            <a:avLst/>
          </a:prstGeom>
        </p:spPr>
      </p:pic>
    </p:spTree>
    <p:extLst>
      <p:ext uri="{BB962C8B-B14F-4D97-AF65-F5344CB8AC3E}">
        <p14:creationId xmlns:p14="http://schemas.microsoft.com/office/powerpoint/2010/main" val="12980798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75" y="1524318"/>
            <a:ext cx="7959357" cy="3718519"/>
          </a:xfrm>
        </p:spPr>
        <p:txBody>
          <a:bodyPr>
            <a:normAutofit fontScale="92500"/>
          </a:bodyPr>
          <a:lstStyle/>
          <a:p>
            <a:pPr marL="457200" indent="-457200" algn="l" rtl="0">
              <a:buFont typeface="Arial"/>
              <a:buChar char="•"/>
            </a:pPr>
            <a:r>
              <a:rPr lang="ru" b="0" i="0" u="none"/>
              <a:t>делает </a:t>
            </a:r>
            <a:r>
              <a:rPr lang="ru" b="1" i="0" u="none"/>
              <a:t>мир лучше</a:t>
            </a:r>
          </a:p>
          <a:p>
            <a:pPr marL="457200" indent="-457200" algn="l" rtl="0">
              <a:buFont typeface="Arial"/>
              <a:buChar char="•"/>
            </a:pPr>
            <a:r>
              <a:rPr lang="ru" b="0" i="0" u="none"/>
              <a:t>решает чью-то </a:t>
            </a:r>
            <a:r>
              <a:rPr lang="ru" b="1" i="0" u="none"/>
              <a:t>реальную проблему</a:t>
            </a:r>
            <a:r>
              <a:rPr lang="ru" b="0" i="0" u="none"/>
              <a:t> </a:t>
            </a:r>
            <a:r>
              <a:rPr lang="ru" b="0" i="0" u="sng"/>
              <a:t>лучше, чем раньше</a:t>
            </a:r>
          </a:p>
          <a:p>
            <a:pPr marL="457200" indent="-457200" algn="l" rtl="0">
              <a:buFont typeface="Arial"/>
              <a:buChar char="•"/>
            </a:pPr>
            <a:r>
              <a:rPr lang="ru" b="0" i="0" u="none"/>
              <a:t>у решения достаточно много </a:t>
            </a:r>
            <a:r>
              <a:rPr lang="ru" b="1" i="0" u="none"/>
              <a:t>покупателей</a:t>
            </a:r>
            <a:r>
              <a:rPr lang="ru" b="0" i="0" u="none"/>
              <a:t> (NB!)</a:t>
            </a:r>
          </a:p>
          <a:p>
            <a:pPr marL="457200" indent="-457200" algn="l" rtl="0">
              <a:buFont typeface="Arial"/>
              <a:buChar char="•"/>
            </a:pPr>
            <a:r>
              <a:rPr lang="ru" b="0" i="0" u="none"/>
              <a:t>кто-то </a:t>
            </a:r>
            <a:r>
              <a:rPr lang="ru" b="1" i="0" u="none"/>
              <a:t>согласен производить/предложить необходимые компоненты для решения</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4906D54D-4E2D-6146-92B5-05DDBAEE7A68}" type="slidenum">
              <a:rPr/>
              <a:pPr algn="r" rtl="0"/>
              <a:t>60</a:t>
            </a:fld>
            <a:endParaRPr lang="ru"/>
          </a:p>
        </p:txBody>
      </p:sp>
      <p:sp>
        <p:nvSpPr>
          <p:cNvPr id="7" name="Title 1"/>
          <p:cNvSpPr>
            <a:spLocks noGrp="1"/>
          </p:cNvSpPr>
          <p:nvPr>
            <p:ph type="title"/>
          </p:nvPr>
        </p:nvSpPr>
        <p:spPr>
          <a:xfrm>
            <a:off x="457199" y="152718"/>
            <a:ext cx="8108711" cy="1371600"/>
          </a:xfrm>
        </p:spPr>
        <p:txBody>
          <a:bodyPr>
            <a:normAutofit fontScale="90000"/>
          </a:bodyPr>
          <a:lstStyle/>
          <a:p>
            <a:pPr rtl="0"/>
            <a:r>
              <a:rPr lang="ru" b="1" i="0" u="none"/>
              <a:t>Экспресс-тест бизнес-идеи: резюме</a:t>
            </a:r>
            <a:endParaRPr lang="ru" noProof="0" dirty="0"/>
          </a:p>
        </p:txBody>
      </p:sp>
    </p:spTree>
    <p:extLst>
      <p:ext uri="{BB962C8B-B14F-4D97-AF65-F5344CB8AC3E}">
        <p14:creationId xmlns:p14="http://schemas.microsoft.com/office/powerpoint/2010/main" val="3208887611"/>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Тестирование бизнес-идеи в реальной жизни</a:t>
            </a:r>
            <a:endParaRPr lang="ru" noProof="0" dirty="0"/>
          </a:p>
        </p:txBody>
      </p:sp>
      <p:sp>
        <p:nvSpPr>
          <p:cNvPr id="3" name="Content Placeholder 2"/>
          <p:cNvSpPr>
            <a:spLocks noGrp="1"/>
          </p:cNvSpPr>
          <p:nvPr>
            <p:ph idx="1"/>
          </p:nvPr>
        </p:nvSpPr>
        <p:spPr/>
        <p:txBody>
          <a:bodyPr/>
          <a:lstStyle/>
          <a:p>
            <a:pPr algn="ctr" rtl="0"/>
            <a:endParaRPr lang="ru" noProof="0" dirty="0" smtClean="0"/>
          </a:p>
          <a:p>
            <a:pPr marL="0" indent="0" algn="ctr" rtl="0">
              <a:buNone/>
            </a:pPr>
            <a:endParaRPr lang="ru" noProof="0" dirty="0" smtClean="0"/>
          </a:p>
          <a:p>
            <a:pPr marL="0" indent="0" algn="ctr" rtl="0">
              <a:buNone/>
            </a:pPr>
            <a:r>
              <a:rPr lang="ru" b="0" i="0" u="none"/>
              <a:t>Почему бизнес-идею нужно протестировать прежде, чем инвестировать свои деньги?</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61</a:t>
            </a:fld>
            <a:endParaRPr lang="ru"/>
          </a:p>
        </p:txBody>
      </p:sp>
    </p:spTree>
    <p:extLst>
      <p:ext uri="{BB962C8B-B14F-4D97-AF65-F5344CB8AC3E}">
        <p14:creationId xmlns:p14="http://schemas.microsoft.com/office/powerpoint/2010/main" val="42243908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325" y="77676"/>
            <a:ext cx="8108711" cy="899499"/>
          </a:xfrm>
        </p:spPr>
        <p:txBody>
          <a:bodyPr>
            <a:normAutofit fontScale="90000"/>
          </a:bodyPr>
          <a:lstStyle/>
          <a:p>
            <a:pPr rtl="0"/>
            <a:r>
              <a:rPr lang="ru" b="1" i="0" u="none"/>
              <a:t>План «А» все равно не сработает</a:t>
            </a:r>
            <a:endParaRPr lang="ru" noProof="0" dirty="0"/>
          </a:p>
        </p:txBody>
      </p:sp>
      <p:sp>
        <p:nvSpPr>
          <p:cNvPr id="3" name="Content Placeholder 2"/>
          <p:cNvSpPr>
            <a:spLocks noGrp="1"/>
          </p:cNvSpPr>
          <p:nvPr>
            <p:ph idx="1"/>
          </p:nvPr>
        </p:nvSpPr>
        <p:spPr/>
        <p:txBody>
          <a:bodyPr/>
          <a:lstStyle/>
          <a:p>
            <a:endParaRPr lang="ru"/>
          </a:p>
        </p:txBody>
      </p:sp>
      <p:pic>
        <p:nvPicPr>
          <p:cNvPr id="6" name="Content Placeholder 5"/>
          <p:cNvPicPr>
            <a:picLocks noChangeAspect="1"/>
          </p:cNvPicPr>
          <p:nvPr/>
        </p:nvPicPr>
        <p:blipFill>
          <a:blip r:embed="rId2" cstate="print"/>
          <a:srcRect t="11736" b="11736"/>
          <a:stretch>
            <a:fillRect/>
          </a:stretch>
        </p:blipFill>
        <p:spPr>
          <a:xfrm>
            <a:off x="609600" y="1905002"/>
            <a:ext cx="7620000" cy="4373563"/>
          </a:xfrm>
          <a:prstGeom prst="rect">
            <a:avLst/>
          </a:prstGeom>
        </p:spPr>
      </p:pic>
      <p:sp>
        <p:nvSpPr>
          <p:cNvPr id="8" name="Slide Number Placeholder 7"/>
          <p:cNvSpPr>
            <a:spLocks noGrp="1"/>
          </p:cNvSpPr>
          <p:nvPr>
            <p:ph type="sldNum" sz="quarter" idx="12"/>
          </p:nvPr>
        </p:nvSpPr>
        <p:spPr/>
        <p:txBody>
          <a:bodyPr/>
          <a:lstStyle/>
          <a:p>
            <a:pPr algn="r" rtl="0"/>
            <a:fld id="{B6B67DAF-643D-674F-9364-51FEC7331B73}" type="slidenum">
              <a:rPr/>
              <a:pPr algn="r" rtl="0"/>
              <a:t>62</a:t>
            </a:fld>
            <a:endParaRPr lang="ru"/>
          </a:p>
        </p:txBody>
      </p:sp>
      <p:sp>
        <p:nvSpPr>
          <p:cNvPr id="9" name="Footer Placeholder 3"/>
          <p:cNvSpPr>
            <a:spLocks noGrp="1"/>
          </p:cNvSpPr>
          <p:nvPr>
            <p:ph type="ftr" sz="quarter" idx="11"/>
          </p:nvPr>
        </p:nvSpPr>
        <p:spPr>
          <a:xfrm>
            <a:off x="3124200" y="6356350"/>
            <a:ext cx="2895600" cy="365125"/>
          </a:xfrm>
        </p:spPr>
        <p:txBody>
          <a:bodyPr/>
          <a:lstStyle/>
          <a:p>
            <a:pPr rtl="0"/>
            <a:r>
              <a:rPr lang="ru" b="0" i="0" u="none"/>
              <a:t>Базовая подготовка для начинающего предпринимателя</a:t>
            </a:r>
            <a:endParaRPr lang="ru" dirty="0"/>
          </a:p>
        </p:txBody>
      </p:sp>
    </p:spTree>
    <p:extLst>
      <p:ext uri="{BB962C8B-B14F-4D97-AF65-F5344CB8AC3E}">
        <p14:creationId xmlns:p14="http://schemas.microsoft.com/office/powerpoint/2010/main" val="4944387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Почему?</a:t>
            </a:r>
            <a:endParaRPr lang="ru" noProof="0" dirty="0"/>
          </a:p>
        </p:txBody>
      </p:sp>
      <p:sp>
        <p:nvSpPr>
          <p:cNvPr id="3" name="Content Placeholder 2"/>
          <p:cNvSpPr>
            <a:spLocks noGrp="1"/>
          </p:cNvSpPr>
          <p:nvPr>
            <p:ph idx="1"/>
          </p:nvPr>
        </p:nvSpPr>
        <p:spPr>
          <a:xfrm>
            <a:off x="611560" y="1752602"/>
            <a:ext cx="7793066" cy="4373563"/>
          </a:xfrm>
        </p:spPr>
        <p:txBody>
          <a:bodyPr>
            <a:normAutofit/>
          </a:bodyPr>
          <a:lstStyle/>
          <a:p>
            <a:pPr marL="342900" indent="-342900" algn="l" rtl="0">
              <a:buFont typeface="Arial"/>
              <a:buChar char="•"/>
            </a:pPr>
            <a:r>
              <a:rPr lang="ru" sz="3000" b="0" i="0" u="none" dirty="0"/>
              <a:t>Для бизнес-идеи мы делаем много допущений в части клиентов, расходов и доходов, а также производства</a:t>
            </a:r>
            <a:endParaRPr lang="ru" sz="3000" b="0" noProof="0" dirty="0" smtClean="0"/>
          </a:p>
          <a:p>
            <a:pPr marL="342900" indent="-342900" algn="l" rtl="0">
              <a:buFont typeface="Arial"/>
              <a:buChar char="•"/>
            </a:pPr>
            <a:r>
              <a:rPr lang="ru" sz="3000" b="0" i="0" u="none" dirty="0"/>
              <a:t>Вероятность каждого допущения - 50%</a:t>
            </a:r>
          </a:p>
          <a:p>
            <a:pPr marL="342900" indent="-342900" algn="l" rtl="0">
              <a:buFont typeface="Arial"/>
              <a:buChar char="•"/>
            </a:pPr>
            <a:r>
              <a:rPr lang="ru" sz="3000" b="0" i="0" u="none" dirty="0"/>
              <a:t>5 допущений =</a:t>
            </a:r>
          </a:p>
          <a:p>
            <a:pPr marL="0" indent="0" algn="l" rtl="0">
              <a:buNone/>
            </a:pPr>
            <a:r>
              <a:rPr lang="ru" sz="3000" b="0" i="0" u="none" dirty="0"/>
              <a:t>	 0,5 x </a:t>
            </a:r>
            <a:r>
              <a:rPr lang="ru" b="0" i="0" u="none" dirty="0"/>
              <a:t>0,5</a:t>
            </a:r>
            <a:r>
              <a:rPr lang="ru" sz="3000" b="0" i="0" u="none" dirty="0"/>
              <a:t> x </a:t>
            </a:r>
            <a:r>
              <a:rPr lang="ru" b="0" i="0" u="none" dirty="0"/>
              <a:t>0,5</a:t>
            </a:r>
            <a:r>
              <a:rPr lang="ru" sz="3000" b="0" i="0" u="none" dirty="0"/>
              <a:t> x </a:t>
            </a:r>
            <a:r>
              <a:rPr lang="ru" b="0" i="0" u="none" dirty="0"/>
              <a:t>0,5</a:t>
            </a:r>
            <a:r>
              <a:rPr lang="ru" sz="3000" b="0" i="0" u="none" dirty="0"/>
              <a:t> x </a:t>
            </a:r>
            <a:r>
              <a:rPr lang="ru" b="0" i="0" u="none" dirty="0"/>
              <a:t>0,5 </a:t>
            </a:r>
            <a:r>
              <a:rPr lang="ru" sz="3000" b="0" i="0" u="none" dirty="0"/>
              <a:t> = </a:t>
            </a:r>
            <a:r>
              <a:rPr lang="ru" sz="3000" b="1" i="0" u="none" dirty="0"/>
              <a:t>2,5% </a:t>
            </a:r>
            <a:r>
              <a:rPr lang="ru" sz="3000" b="0" i="0" u="none" dirty="0"/>
              <a:t>	вероятность, что все пойдет по плану</a:t>
            </a:r>
          </a:p>
          <a:p>
            <a:endParaRPr lang="ru" sz="3000" b="0" noProof="0" dirty="0"/>
          </a:p>
        </p:txBody>
      </p:sp>
      <p:sp>
        <p:nvSpPr>
          <p:cNvPr id="4" name="Footer Placeholder 3"/>
          <p:cNvSpPr>
            <a:spLocks noGrp="1"/>
          </p:cNvSpPr>
          <p:nvPr>
            <p:ph type="ftr" sz="quarter" idx="11"/>
          </p:nvPr>
        </p:nvSpPr>
        <p:spPr/>
        <p:txBody>
          <a:bodyPr/>
          <a:lstStyle/>
          <a:p>
            <a:pPr rtl="0"/>
            <a:r>
              <a:rPr lang="ru" b="0" i="0" u="none">
                <a:solidFill>
                  <a:srgbClr val="000000"/>
                </a:solidFill>
                <a:latin typeface="Arial"/>
              </a:rPr>
              <a:t>Базовая подготовка для начинающего предпринимателя</a:t>
            </a:r>
            <a:endParaRPr lang="ru" dirty="0">
              <a:solidFill>
                <a:srgbClr val="000000"/>
              </a:solidFill>
              <a:latin typeface="Arial"/>
            </a:endParaRPr>
          </a:p>
        </p:txBody>
      </p:sp>
      <p:sp>
        <p:nvSpPr>
          <p:cNvPr id="5" name="Slide Number Placeholder 4"/>
          <p:cNvSpPr>
            <a:spLocks noGrp="1"/>
          </p:cNvSpPr>
          <p:nvPr>
            <p:ph type="sldNum" sz="quarter" idx="12"/>
          </p:nvPr>
        </p:nvSpPr>
        <p:spPr/>
        <p:txBody>
          <a:bodyPr/>
          <a:lstStyle/>
          <a:p>
            <a:pPr algn="r" rtl="0"/>
            <a:fld id="{F38DF745-7D3F-47F4-83A3-874385CFAA69}" type="slidenum">
              <a:rPr>
                <a:solidFill>
                  <a:srgbClr val="D1282E"/>
                </a:solidFill>
                <a:latin typeface="Arial"/>
              </a:rPr>
              <a:pPr algn="r" rtl="0"/>
              <a:t>63</a:t>
            </a:fld>
            <a:endParaRPr lang="ru">
              <a:solidFill>
                <a:srgbClr val="D1282E"/>
              </a:solidFill>
              <a:latin typeface="Arial"/>
            </a:endParaRPr>
          </a:p>
        </p:txBody>
      </p:sp>
    </p:spTree>
    <p:extLst>
      <p:ext uri="{BB962C8B-B14F-4D97-AF65-F5344CB8AC3E}">
        <p14:creationId xmlns:p14="http://schemas.microsoft.com/office/powerpoint/2010/main" val="18454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Представление о клиенте</a:t>
            </a:r>
            <a:endParaRPr lang="ru" noProof="0" dirty="0"/>
          </a:p>
        </p:txBody>
      </p:sp>
      <p:sp>
        <p:nvSpPr>
          <p:cNvPr id="3" name="Content Placeholder 2"/>
          <p:cNvSpPr>
            <a:spLocks noGrp="1"/>
          </p:cNvSpPr>
          <p:nvPr>
            <p:ph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 b="0" i="0" u="none" dirty="0"/>
              <a:t>Первостепенное значение имеет </a:t>
            </a:r>
            <a:r>
              <a:rPr lang="ru" b="1" i="0" u="none" dirty="0"/>
              <a:t>понимание проблемы</a:t>
            </a:r>
            <a:r>
              <a:rPr lang="ru" b="0" i="0" u="none" dirty="0"/>
              <a:t> клиента</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 noProof="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ru" b="0" i="0" u="none" dirty="0"/>
              <a:t>Один из вариантов «подгонки» изделия к клиенту – сравнение </a:t>
            </a:r>
            <a:r>
              <a:rPr lang="ru" b="1" i="0" u="none" dirty="0"/>
              <a:t>допущений</a:t>
            </a:r>
            <a:r>
              <a:rPr lang="ru" b="0" i="0" u="none" dirty="0"/>
              <a:t>, что я делаю:</a:t>
            </a:r>
          </a:p>
          <a:p>
            <a:pPr marR="0" lvl="0" algn="l" defTabSz="914400" rtl="0" eaLnBrk="1" fontAlgn="auto" latinLnBrk="0" hangingPunct="1">
              <a:lnSpc>
                <a:spcPct val="100000"/>
              </a:lnSpc>
              <a:spcBef>
                <a:spcPts val="0"/>
              </a:spcBef>
              <a:spcAft>
                <a:spcPts val="0"/>
              </a:spcAft>
              <a:buClrTx/>
              <a:buSzTx/>
              <a:buFontTx/>
              <a:buChar char="-"/>
              <a:tabLst/>
              <a:defRPr/>
            </a:pPr>
            <a:r>
              <a:rPr lang="ru" b="0" i="0" u="none" dirty="0"/>
              <a:t>В отношении работы, боли и желаемой пользы клиента</a:t>
            </a:r>
          </a:p>
          <a:p>
            <a:pPr marR="0" lvl="0" algn="l" defTabSz="914400" rtl="0" eaLnBrk="1" fontAlgn="auto" latinLnBrk="0" hangingPunct="1">
              <a:lnSpc>
                <a:spcPct val="100000"/>
              </a:lnSpc>
              <a:spcBef>
                <a:spcPts val="0"/>
              </a:spcBef>
              <a:spcAft>
                <a:spcPts val="0"/>
              </a:spcAft>
              <a:buClrTx/>
              <a:buSzTx/>
              <a:buFontTx/>
              <a:buChar char="-"/>
              <a:tabLst/>
              <a:defRPr/>
            </a:pPr>
            <a:r>
              <a:rPr lang="ru" b="0" i="0" u="none" dirty="0"/>
              <a:t>В отношении свойств изделия, болеутоляющего эффекта, создания пользы</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 - 2015</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64</a:t>
            </a:fld>
            <a:endParaRPr lang="ru"/>
          </a:p>
        </p:txBody>
      </p:sp>
    </p:spTree>
    <p:extLst>
      <p:ext uri="{BB962C8B-B14F-4D97-AF65-F5344CB8AC3E}">
        <p14:creationId xmlns:p14="http://schemas.microsoft.com/office/powerpoint/2010/main" val="2437273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dirty="0" smtClean="0"/>
              <a:t>Задачи </a:t>
            </a:r>
            <a:r>
              <a:rPr lang="ru" b="1" i="0" u="none" dirty="0"/>
              <a:t>клиентов</a:t>
            </a:r>
            <a:endParaRPr lang="ru" noProof="0" dirty="0"/>
          </a:p>
        </p:txBody>
      </p:sp>
      <p:pic>
        <p:nvPicPr>
          <p:cNvPr id="5" name="Content Placeholder 4"/>
          <p:cNvPicPr>
            <a:picLocks noGrp="1" noChangeAspect="1"/>
          </p:cNvPicPr>
          <p:nvPr>
            <p:ph idx="1"/>
          </p:nvPr>
        </p:nvPicPr>
        <p:blipFill>
          <a:blip r:embed="rId3"/>
          <a:srcRect l="-36867" r="-36867"/>
          <a:stretch>
            <a:fillRect/>
          </a:stretch>
        </p:blipFill>
        <p:spPr/>
      </p:pic>
      <p:sp>
        <p:nvSpPr>
          <p:cNvPr id="4" name="Slide Number Placeholder 3"/>
          <p:cNvSpPr>
            <a:spLocks noGrp="1"/>
          </p:cNvSpPr>
          <p:nvPr>
            <p:ph type="sldNum" sz="quarter" idx="12"/>
          </p:nvPr>
        </p:nvSpPr>
        <p:spPr/>
        <p:txBody>
          <a:bodyPr/>
          <a:lstStyle/>
          <a:p>
            <a:pPr algn="r" rtl="0"/>
            <a:fld id="{EFD340F5-C3BD-438B-8DEE-4E559CCBACEC}" type="slidenum">
              <a:rPr/>
              <a:pPr algn="r" rtl="0"/>
              <a:t>65</a:t>
            </a:fld>
            <a:endParaRPr lang="ru"/>
          </a:p>
        </p:txBody>
      </p:sp>
      <p:sp>
        <p:nvSpPr>
          <p:cNvPr id="6" name="Rectangle 5"/>
          <p:cNvSpPr/>
          <p:nvPr/>
        </p:nvSpPr>
        <p:spPr>
          <a:xfrm>
            <a:off x="323528" y="6211782"/>
            <a:ext cx="7992888" cy="646331"/>
          </a:xfrm>
          <a:prstGeom prst="rect">
            <a:avLst/>
          </a:prstGeom>
        </p:spPr>
        <p:txBody>
          <a:bodyPr wrap="square">
            <a:spAutoFit/>
          </a:bodyPr>
          <a:lstStyle/>
          <a:p>
            <a:pPr algn="l" rtl="0"/>
            <a:r>
              <a:rPr lang="ru" b="0" i="0" u="none"/>
              <a:t>https://issuu.com/business.model.innovation/docs/vpd_sneakpeek/39?e=1330026/9247145</a:t>
            </a:r>
          </a:p>
        </p:txBody>
      </p:sp>
    </p:spTree>
    <p:extLst>
      <p:ext uri="{BB962C8B-B14F-4D97-AF65-F5344CB8AC3E}">
        <p14:creationId xmlns:p14="http://schemas.microsoft.com/office/powerpoint/2010/main" val="10734498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dirty="0"/>
              <a:t>«</a:t>
            </a:r>
            <a:r>
              <a:rPr lang="ru" b="1" i="0" u="none" dirty="0" smtClean="0"/>
              <a:t>Боль» </a:t>
            </a:r>
            <a:r>
              <a:rPr lang="ru" b="1" i="0" u="none" dirty="0"/>
              <a:t>клиента</a:t>
            </a:r>
            <a:endParaRPr lang="ru" noProof="0" dirty="0"/>
          </a:p>
        </p:txBody>
      </p:sp>
      <p:pic>
        <p:nvPicPr>
          <p:cNvPr id="5" name="Content Placeholder 4"/>
          <p:cNvPicPr>
            <a:picLocks noGrp="1" noChangeAspect="1"/>
          </p:cNvPicPr>
          <p:nvPr>
            <p:ph idx="1"/>
          </p:nvPr>
        </p:nvPicPr>
        <p:blipFill>
          <a:blip r:embed="rId3"/>
          <a:srcRect l="-33035" r="-33035"/>
          <a:stretch>
            <a:fillRect/>
          </a:stretch>
        </p:blipFill>
        <p:spPr/>
      </p:pic>
      <p:sp>
        <p:nvSpPr>
          <p:cNvPr id="4" name="Slide Number Placeholder 3"/>
          <p:cNvSpPr>
            <a:spLocks noGrp="1"/>
          </p:cNvSpPr>
          <p:nvPr>
            <p:ph type="sldNum" sz="quarter" idx="12"/>
          </p:nvPr>
        </p:nvSpPr>
        <p:spPr/>
        <p:txBody>
          <a:bodyPr/>
          <a:lstStyle/>
          <a:p>
            <a:pPr algn="r" rtl="0"/>
            <a:fld id="{EFD340F5-C3BD-438B-8DEE-4E559CCBACEC}" type="slidenum">
              <a:rPr/>
              <a:pPr algn="r" rtl="0"/>
              <a:t>66</a:t>
            </a:fld>
            <a:endParaRPr lang="ru"/>
          </a:p>
        </p:txBody>
      </p:sp>
      <p:sp>
        <p:nvSpPr>
          <p:cNvPr id="6" name="Rectangle 5"/>
          <p:cNvSpPr/>
          <p:nvPr/>
        </p:nvSpPr>
        <p:spPr>
          <a:xfrm>
            <a:off x="251520" y="6211669"/>
            <a:ext cx="7920880" cy="646331"/>
          </a:xfrm>
          <a:prstGeom prst="rect">
            <a:avLst/>
          </a:prstGeom>
        </p:spPr>
        <p:txBody>
          <a:bodyPr wrap="square">
            <a:spAutoFit/>
          </a:bodyPr>
          <a:lstStyle/>
          <a:p>
            <a:pPr algn="l" rtl="0"/>
            <a:r>
              <a:rPr lang="ru" b="0" i="0" u="none"/>
              <a:t>https://issuu.com/business.model.innovation/docs/vpd_sneakpeek/39?e=1330026/9247145</a:t>
            </a:r>
          </a:p>
        </p:txBody>
      </p:sp>
    </p:spTree>
    <p:extLst>
      <p:ext uri="{BB962C8B-B14F-4D97-AF65-F5344CB8AC3E}">
        <p14:creationId xmlns:p14="http://schemas.microsoft.com/office/powerpoint/2010/main" val="4620987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dirty="0" smtClean="0"/>
              <a:t>Польза для </a:t>
            </a:r>
            <a:r>
              <a:rPr lang="ru" b="1" i="0" u="none" dirty="0"/>
              <a:t>клиента</a:t>
            </a:r>
            <a:endParaRPr lang="ru" noProof="0" dirty="0"/>
          </a:p>
        </p:txBody>
      </p:sp>
      <p:pic>
        <p:nvPicPr>
          <p:cNvPr id="5" name="Content Placeholder 4"/>
          <p:cNvPicPr>
            <a:picLocks noGrp="1" noChangeAspect="1"/>
          </p:cNvPicPr>
          <p:nvPr>
            <p:ph idx="1"/>
          </p:nvPr>
        </p:nvPicPr>
        <p:blipFill>
          <a:blip r:embed="rId3"/>
          <a:srcRect l="-37600" r="-37600"/>
          <a:stretch>
            <a:fillRect/>
          </a:stretch>
        </p:blipFill>
        <p:spPr/>
      </p:pic>
      <p:sp>
        <p:nvSpPr>
          <p:cNvPr id="4" name="Slide Number Placeholder 3"/>
          <p:cNvSpPr>
            <a:spLocks noGrp="1"/>
          </p:cNvSpPr>
          <p:nvPr>
            <p:ph type="sldNum" sz="quarter" idx="12"/>
          </p:nvPr>
        </p:nvSpPr>
        <p:spPr/>
        <p:txBody>
          <a:bodyPr/>
          <a:lstStyle/>
          <a:p>
            <a:pPr algn="r" rtl="0"/>
            <a:fld id="{EFD340F5-C3BD-438B-8DEE-4E559CCBACEC}" type="slidenum">
              <a:rPr/>
              <a:pPr algn="r" rtl="0"/>
              <a:t>67</a:t>
            </a:fld>
            <a:endParaRPr lang="ru"/>
          </a:p>
        </p:txBody>
      </p:sp>
      <p:sp>
        <p:nvSpPr>
          <p:cNvPr id="6" name="Rectangle 5"/>
          <p:cNvSpPr/>
          <p:nvPr/>
        </p:nvSpPr>
        <p:spPr>
          <a:xfrm>
            <a:off x="251520" y="6211669"/>
            <a:ext cx="7920880" cy="646331"/>
          </a:xfrm>
          <a:prstGeom prst="rect">
            <a:avLst/>
          </a:prstGeom>
        </p:spPr>
        <p:txBody>
          <a:bodyPr wrap="square">
            <a:spAutoFit/>
          </a:bodyPr>
          <a:lstStyle/>
          <a:p>
            <a:pPr algn="l" rtl="0"/>
            <a:r>
              <a:rPr lang="ru" b="0" i="0" u="none"/>
              <a:t>https://issuu.com/business.model.innovation/docs/vpd_sneakpeek/39?e=1330026/9247145</a:t>
            </a:r>
          </a:p>
        </p:txBody>
      </p:sp>
    </p:spTree>
    <p:extLst>
      <p:ext uri="{BB962C8B-B14F-4D97-AF65-F5344CB8AC3E}">
        <p14:creationId xmlns:p14="http://schemas.microsoft.com/office/powerpoint/2010/main" val="11927900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ru" noProof="0" dirty="0"/>
          </a:p>
        </p:txBody>
      </p:sp>
      <p:pic>
        <p:nvPicPr>
          <p:cNvPr id="5" name="Content Placeholder 4"/>
          <p:cNvPicPr>
            <a:picLocks noGrp="1" noChangeAspect="1"/>
          </p:cNvPicPr>
          <p:nvPr>
            <p:ph idx="1"/>
          </p:nvPr>
        </p:nvPicPr>
        <p:blipFill>
          <a:blip r:embed="rId3"/>
          <a:srcRect l="-21460" r="-21460"/>
          <a:stretch>
            <a:fillRect/>
          </a:stretch>
        </p:blipFill>
        <p:spPr>
          <a:xfrm>
            <a:off x="-1630984" y="116632"/>
            <a:ext cx="11891616" cy="6552728"/>
          </a:xfrm>
        </p:spPr>
      </p:pic>
      <p:sp>
        <p:nvSpPr>
          <p:cNvPr id="6" name="Rectangle 5"/>
          <p:cNvSpPr/>
          <p:nvPr/>
        </p:nvSpPr>
        <p:spPr>
          <a:xfrm>
            <a:off x="251520" y="6485428"/>
            <a:ext cx="7920880" cy="338554"/>
          </a:xfrm>
          <a:prstGeom prst="rect">
            <a:avLst/>
          </a:prstGeom>
        </p:spPr>
        <p:txBody>
          <a:bodyPr wrap="square">
            <a:spAutoFit/>
          </a:bodyPr>
          <a:lstStyle/>
          <a:p>
            <a:pPr algn="l" rtl="0"/>
            <a:r>
              <a:rPr lang="ru" sz="1600" b="0" i="0" u="none">
                <a:hlinkClick r:id="rId4"/>
              </a:rPr>
              <a:t>https://issuu.com/business.model.innovation/docs/vpd_sneakpeek/39?e=1330026/9247145</a:t>
            </a:r>
            <a:r>
              <a:rPr lang="ru" sz="1600" b="0" i="0" u="none"/>
              <a:t> </a:t>
            </a:r>
            <a:endParaRPr lang="ru" sz="1600" dirty="0"/>
          </a:p>
        </p:txBody>
      </p:sp>
    </p:spTree>
    <p:extLst>
      <p:ext uri="{BB962C8B-B14F-4D97-AF65-F5344CB8AC3E}">
        <p14:creationId xmlns:p14="http://schemas.microsoft.com/office/powerpoint/2010/main" val="7912649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859216" cy="1371600"/>
          </a:xfrm>
        </p:spPr>
        <p:txBody>
          <a:bodyPr>
            <a:normAutofit fontScale="90000"/>
          </a:bodyPr>
          <a:lstStyle/>
          <a:p>
            <a:pPr rtl="0"/>
            <a:r>
              <a:rPr lang="ru" b="1" i="0" u="none"/>
              <a:t>Основные свойства изделия и услуги</a:t>
            </a:r>
            <a:endParaRPr lang="ru" noProof="0" dirty="0"/>
          </a:p>
        </p:txBody>
      </p:sp>
      <p:pic>
        <p:nvPicPr>
          <p:cNvPr id="5" name="Content Placeholder 4"/>
          <p:cNvPicPr>
            <a:picLocks noGrp="1" noChangeAspect="1"/>
          </p:cNvPicPr>
          <p:nvPr>
            <p:ph idx="1"/>
          </p:nvPr>
        </p:nvPicPr>
        <p:blipFill>
          <a:blip r:embed="rId3"/>
          <a:srcRect l="-37368" r="-37368"/>
          <a:stretch>
            <a:fillRect/>
          </a:stretch>
        </p:blipFill>
        <p:spPr/>
      </p:pic>
      <p:sp>
        <p:nvSpPr>
          <p:cNvPr id="4" name="Slide Number Placeholder 3"/>
          <p:cNvSpPr>
            <a:spLocks noGrp="1"/>
          </p:cNvSpPr>
          <p:nvPr>
            <p:ph type="sldNum" sz="quarter" idx="12"/>
          </p:nvPr>
        </p:nvSpPr>
        <p:spPr/>
        <p:txBody>
          <a:bodyPr/>
          <a:lstStyle/>
          <a:p>
            <a:pPr algn="r" rtl="0"/>
            <a:fld id="{EFD340F5-C3BD-438B-8DEE-4E559CCBACEC}" type="slidenum">
              <a:rPr/>
              <a:pPr algn="r" rtl="0"/>
              <a:t>69</a:t>
            </a:fld>
            <a:endParaRPr lang="ru"/>
          </a:p>
        </p:txBody>
      </p:sp>
      <p:sp>
        <p:nvSpPr>
          <p:cNvPr id="6" name="Rectangle 5"/>
          <p:cNvSpPr/>
          <p:nvPr/>
        </p:nvSpPr>
        <p:spPr>
          <a:xfrm>
            <a:off x="251520" y="6211669"/>
            <a:ext cx="7920880" cy="646331"/>
          </a:xfrm>
          <a:prstGeom prst="rect">
            <a:avLst/>
          </a:prstGeom>
        </p:spPr>
        <p:txBody>
          <a:bodyPr wrap="square">
            <a:spAutoFit/>
          </a:bodyPr>
          <a:lstStyle/>
          <a:p>
            <a:pPr algn="l" rtl="0"/>
            <a:r>
              <a:rPr lang="ru" b="0" i="0" u="none"/>
              <a:t>https://issuu.com/business.model.innovation/docs/vpd_sneakpeek/39?e=1330026/9247145</a:t>
            </a:r>
          </a:p>
        </p:txBody>
      </p:sp>
    </p:spTree>
    <p:extLst>
      <p:ext uri="{BB962C8B-B14F-4D97-AF65-F5344CB8AC3E}">
        <p14:creationId xmlns:p14="http://schemas.microsoft.com/office/powerpoint/2010/main" val="1571658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1.</a:t>
            </a:r>
            <a:r>
              <a:rPr lang="ru" b="0" i="0" u="none"/>
              <a:t> </a:t>
            </a:r>
            <a:r>
              <a:rPr lang="ru" b="1" i="0" u="none"/>
              <a:t>Предпринимателем </a:t>
            </a:r>
            <a:r>
              <a:rPr lang="ru"/>
              <a:t/>
            </a:r>
            <a:br>
              <a:rPr lang="ru"/>
            </a:br>
            <a:r>
              <a:rPr lang="ru" b="1" i="0" u="none"/>
              <a:t>надо родиться или можно стать?</a:t>
            </a:r>
            <a:endParaRPr lang="ru" noProof="0" dirty="0"/>
          </a:p>
        </p:txBody>
      </p:sp>
      <p:sp>
        <p:nvSpPr>
          <p:cNvPr id="3" name="Content Placeholder 2"/>
          <p:cNvSpPr>
            <a:spLocks noGrp="1"/>
          </p:cNvSpPr>
          <p:nvPr>
            <p:ph idx="1"/>
          </p:nvPr>
        </p:nvSpPr>
        <p:spPr/>
        <p:txBody>
          <a:bodyPr/>
          <a:lstStyle/>
          <a:p>
            <a:pPr marL="0" indent="0" algn="l" rtl="0">
              <a:buNone/>
            </a:pPr>
            <a:endParaRPr lang="ru" noProof="0" smtClean="0"/>
          </a:p>
          <a:p>
            <a:pPr marL="0" indent="0" algn="l" rtl="0">
              <a:buNone/>
            </a:pPr>
            <a:r>
              <a:rPr lang="ru" b="0" i="0" u="none"/>
              <a:t>Три подхода:</a:t>
            </a:r>
          </a:p>
          <a:p>
            <a:pPr algn="l" rtl="0"/>
            <a:r>
              <a:rPr lang="ru" b="0" i="0" u="none"/>
              <a:t>Подход на основе определенных качеств личности</a:t>
            </a:r>
          </a:p>
          <a:p>
            <a:pPr algn="l" rtl="0"/>
            <a:r>
              <a:rPr lang="ru" b="0" i="0" u="none"/>
              <a:t>Подход на основе сильных сторон</a:t>
            </a:r>
          </a:p>
          <a:p>
            <a:pPr algn="l" rtl="0"/>
            <a:r>
              <a:rPr lang="ru" b="0" i="0" u="none"/>
              <a:t>Командный подход</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t>7</a:t>
            </a:fld>
            <a:endParaRPr lang="ru"/>
          </a:p>
        </p:txBody>
      </p:sp>
      <p:pic>
        <p:nvPicPr>
          <p:cNvPr id="6" name="Picture 5"/>
          <p:cNvPicPr>
            <a:picLocks noChangeAspect="1"/>
          </p:cNvPicPr>
          <p:nvPr/>
        </p:nvPicPr>
        <p:blipFill>
          <a:blip r:embed="rId2"/>
          <a:stretch>
            <a:fillRect/>
          </a:stretch>
        </p:blipFill>
        <p:spPr>
          <a:xfrm>
            <a:off x="5895753" y="4149080"/>
            <a:ext cx="2088992" cy="1420950"/>
          </a:xfrm>
          <a:prstGeom prst="rect">
            <a:avLst/>
          </a:prstGeom>
        </p:spPr>
      </p:pic>
      <p:pic>
        <p:nvPicPr>
          <p:cNvPr id="7" name="Picture 6"/>
          <p:cNvPicPr>
            <a:picLocks noChangeAspect="1"/>
          </p:cNvPicPr>
          <p:nvPr/>
        </p:nvPicPr>
        <p:blipFill>
          <a:blip r:embed="rId3"/>
          <a:stretch>
            <a:fillRect/>
          </a:stretch>
        </p:blipFill>
        <p:spPr>
          <a:xfrm>
            <a:off x="5832160" y="3320181"/>
            <a:ext cx="772488" cy="828899"/>
          </a:xfrm>
          <a:prstGeom prst="rect">
            <a:avLst/>
          </a:prstGeom>
        </p:spPr>
      </p:pic>
      <p:pic>
        <p:nvPicPr>
          <p:cNvPr id="8" name="Picture 7"/>
          <p:cNvPicPr>
            <a:picLocks noChangeAspect="1"/>
          </p:cNvPicPr>
          <p:nvPr/>
        </p:nvPicPr>
        <p:blipFill>
          <a:blip r:embed="rId4"/>
          <a:stretch>
            <a:fillRect/>
          </a:stretch>
        </p:blipFill>
        <p:spPr>
          <a:xfrm>
            <a:off x="8088271" y="2505381"/>
            <a:ext cx="889555" cy="1139644"/>
          </a:xfrm>
          <a:prstGeom prst="rect">
            <a:avLst/>
          </a:prstGeom>
        </p:spPr>
      </p:pic>
    </p:spTree>
    <p:extLst>
      <p:ext uri="{BB962C8B-B14F-4D97-AF65-F5344CB8AC3E}">
        <p14:creationId xmlns:p14="http://schemas.microsoft.com/office/powerpoint/2010/main" val="1035243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Обезболивающие свойства изделия</a:t>
            </a:r>
            <a:endParaRPr lang="ru" noProof="0" dirty="0"/>
          </a:p>
        </p:txBody>
      </p:sp>
      <p:pic>
        <p:nvPicPr>
          <p:cNvPr id="5" name="Content Placeholder 4"/>
          <p:cNvPicPr>
            <a:picLocks noGrp="1" noChangeAspect="1"/>
          </p:cNvPicPr>
          <p:nvPr>
            <p:ph idx="1"/>
          </p:nvPr>
        </p:nvPicPr>
        <p:blipFill>
          <a:blip r:embed="rId3"/>
          <a:srcRect l="-37636" r="-37636"/>
          <a:stretch>
            <a:fillRect/>
          </a:stretch>
        </p:blipFill>
        <p:spPr/>
      </p:pic>
      <p:sp>
        <p:nvSpPr>
          <p:cNvPr id="4" name="Slide Number Placeholder 3"/>
          <p:cNvSpPr>
            <a:spLocks noGrp="1"/>
          </p:cNvSpPr>
          <p:nvPr>
            <p:ph type="sldNum" sz="quarter" idx="12"/>
          </p:nvPr>
        </p:nvSpPr>
        <p:spPr/>
        <p:txBody>
          <a:bodyPr/>
          <a:lstStyle/>
          <a:p>
            <a:pPr algn="r" rtl="0"/>
            <a:fld id="{EFD340F5-C3BD-438B-8DEE-4E559CCBACEC}" type="slidenum">
              <a:rPr/>
              <a:pPr algn="r" rtl="0"/>
              <a:t>70</a:t>
            </a:fld>
            <a:endParaRPr lang="ru"/>
          </a:p>
        </p:txBody>
      </p:sp>
      <p:sp>
        <p:nvSpPr>
          <p:cNvPr id="6" name="Rectangle 5"/>
          <p:cNvSpPr/>
          <p:nvPr/>
        </p:nvSpPr>
        <p:spPr>
          <a:xfrm>
            <a:off x="251520" y="6211669"/>
            <a:ext cx="7920880" cy="646331"/>
          </a:xfrm>
          <a:prstGeom prst="rect">
            <a:avLst/>
          </a:prstGeom>
        </p:spPr>
        <p:txBody>
          <a:bodyPr wrap="square">
            <a:spAutoFit/>
          </a:bodyPr>
          <a:lstStyle/>
          <a:p>
            <a:pPr algn="l" rtl="0"/>
            <a:r>
              <a:rPr lang="ru" b="0" i="0" u="none"/>
              <a:t>https://issuu.com/business.model.innovation/docs/vpd_sneakpeek/39?e=1330026/9247145</a:t>
            </a:r>
          </a:p>
        </p:txBody>
      </p:sp>
    </p:spTree>
    <p:extLst>
      <p:ext uri="{BB962C8B-B14F-4D97-AF65-F5344CB8AC3E}">
        <p14:creationId xmlns:p14="http://schemas.microsoft.com/office/powerpoint/2010/main" val="18582375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Свойства, создающие пользу для клиента</a:t>
            </a:r>
            <a:endParaRPr lang="ru" noProof="0" dirty="0"/>
          </a:p>
        </p:txBody>
      </p:sp>
      <p:pic>
        <p:nvPicPr>
          <p:cNvPr id="5" name="Content Placeholder 4"/>
          <p:cNvPicPr>
            <a:picLocks noGrp="1" noChangeAspect="1"/>
          </p:cNvPicPr>
          <p:nvPr>
            <p:ph idx="1"/>
          </p:nvPr>
        </p:nvPicPr>
        <p:blipFill>
          <a:blip r:embed="rId3"/>
          <a:srcRect l="-35833" r="-35833"/>
          <a:stretch>
            <a:fillRect/>
          </a:stretch>
        </p:blipFill>
        <p:spPr/>
      </p:pic>
      <p:sp>
        <p:nvSpPr>
          <p:cNvPr id="4" name="Slide Number Placeholder 3"/>
          <p:cNvSpPr>
            <a:spLocks noGrp="1"/>
          </p:cNvSpPr>
          <p:nvPr>
            <p:ph type="sldNum" sz="quarter" idx="12"/>
          </p:nvPr>
        </p:nvSpPr>
        <p:spPr/>
        <p:txBody>
          <a:bodyPr/>
          <a:lstStyle/>
          <a:p>
            <a:pPr algn="r" rtl="0"/>
            <a:fld id="{EFD340F5-C3BD-438B-8DEE-4E559CCBACEC}" type="slidenum">
              <a:rPr/>
              <a:pPr algn="r" rtl="0"/>
              <a:t>71</a:t>
            </a:fld>
            <a:endParaRPr lang="ru"/>
          </a:p>
        </p:txBody>
      </p:sp>
      <p:sp>
        <p:nvSpPr>
          <p:cNvPr id="6" name="Rectangle 5"/>
          <p:cNvSpPr/>
          <p:nvPr/>
        </p:nvSpPr>
        <p:spPr>
          <a:xfrm>
            <a:off x="251520" y="6211669"/>
            <a:ext cx="7920880" cy="646331"/>
          </a:xfrm>
          <a:prstGeom prst="rect">
            <a:avLst/>
          </a:prstGeom>
        </p:spPr>
        <p:txBody>
          <a:bodyPr wrap="square">
            <a:spAutoFit/>
          </a:bodyPr>
          <a:lstStyle/>
          <a:p>
            <a:pPr algn="l" rtl="0"/>
            <a:r>
              <a:rPr lang="ru" b="0" i="0" u="none"/>
              <a:t>https://issuu.com/business.model.innovation/docs/vpd_sneakpeek/39?e=1330026/9247145</a:t>
            </a:r>
          </a:p>
        </p:txBody>
      </p:sp>
    </p:spTree>
    <p:extLst>
      <p:ext uri="{BB962C8B-B14F-4D97-AF65-F5344CB8AC3E}">
        <p14:creationId xmlns:p14="http://schemas.microsoft.com/office/powerpoint/2010/main" val="15595555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139136" cy="1371600"/>
          </a:xfrm>
        </p:spPr>
        <p:txBody>
          <a:bodyPr>
            <a:normAutofit fontScale="90000"/>
          </a:bodyPr>
          <a:lstStyle/>
          <a:p>
            <a:pPr rtl="0"/>
            <a:r>
              <a:rPr lang="ru" b="1" i="0" u="none"/>
              <a:t>Совместимость изделия и рынка (3 уровня)</a:t>
            </a:r>
            <a:endParaRPr lang="ru" noProof="0" dirty="0"/>
          </a:p>
        </p:txBody>
      </p:sp>
      <p:pic>
        <p:nvPicPr>
          <p:cNvPr id="5" name="Content Placeholder 4"/>
          <p:cNvPicPr>
            <a:picLocks noGrp="1" noChangeAspect="1"/>
          </p:cNvPicPr>
          <p:nvPr>
            <p:ph idx="1"/>
          </p:nvPr>
        </p:nvPicPr>
        <p:blipFill>
          <a:blip r:embed="rId3"/>
          <a:srcRect l="-27293" r="-27293"/>
          <a:stretch>
            <a:fillRect/>
          </a:stretch>
        </p:blipFill>
        <p:spPr>
          <a:xfrm>
            <a:off x="3419872" y="2564904"/>
            <a:ext cx="5896553" cy="3384376"/>
          </a:xfrm>
        </p:spPr>
      </p:pic>
      <p:sp>
        <p:nvSpPr>
          <p:cNvPr id="4" name="Slide Number Placeholder 3"/>
          <p:cNvSpPr>
            <a:spLocks noGrp="1"/>
          </p:cNvSpPr>
          <p:nvPr>
            <p:ph type="sldNum" sz="quarter" idx="12"/>
          </p:nvPr>
        </p:nvSpPr>
        <p:spPr/>
        <p:txBody>
          <a:bodyPr/>
          <a:lstStyle/>
          <a:p>
            <a:pPr algn="r" rtl="0"/>
            <a:fld id="{EFD340F5-C3BD-438B-8DEE-4E559CCBACEC}" type="slidenum">
              <a:rPr/>
              <a:pPr algn="r" rtl="0"/>
              <a:t>72</a:t>
            </a:fld>
            <a:endParaRPr lang="ru"/>
          </a:p>
        </p:txBody>
      </p:sp>
      <p:pic>
        <p:nvPicPr>
          <p:cNvPr id="6" name="Picture 5"/>
          <p:cNvPicPr>
            <a:picLocks noChangeAspect="1"/>
          </p:cNvPicPr>
          <p:nvPr/>
        </p:nvPicPr>
        <p:blipFill>
          <a:blip r:embed="rId4"/>
          <a:stretch>
            <a:fillRect/>
          </a:stretch>
        </p:blipFill>
        <p:spPr>
          <a:xfrm>
            <a:off x="251520" y="2492896"/>
            <a:ext cx="4148383" cy="3888432"/>
          </a:xfrm>
          <a:prstGeom prst="rect">
            <a:avLst/>
          </a:prstGeom>
        </p:spPr>
      </p:pic>
      <p:sp>
        <p:nvSpPr>
          <p:cNvPr id="7" name="Rectangle 6"/>
          <p:cNvSpPr/>
          <p:nvPr/>
        </p:nvSpPr>
        <p:spPr>
          <a:xfrm>
            <a:off x="251520" y="6211669"/>
            <a:ext cx="7920880" cy="646331"/>
          </a:xfrm>
          <a:prstGeom prst="rect">
            <a:avLst/>
          </a:prstGeom>
        </p:spPr>
        <p:txBody>
          <a:bodyPr wrap="square">
            <a:spAutoFit/>
          </a:bodyPr>
          <a:lstStyle/>
          <a:p>
            <a:pPr algn="l" rtl="0"/>
            <a:r>
              <a:rPr lang="ru" b="0" i="0" u="none"/>
              <a:t>https://issuu.com/business.model.innovation/docs/vpd_sneakpeek/39?e=1330026/9247145</a:t>
            </a:r>
          </a:p>
        </p:txBody>
      </p:sp>
    </p:spTree>
    <p:extLst>
      <p:ext uri="{BB962C8B-B14F-4D97-AF65-F5344CB8AC3E}">
        <p14:creationId xmlns:p14="http://schemas.microsoft.com/office/powerpoint/2010/main" val="21018511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838719" cy="1371600"/>
          </a:xfrm>
        </p:spPr>
        <p:txBody>
          <a:bodyPr>
            <a:normAutofit fontScale="90000"/>
          </a:bodyPr>
          <a:lstStyle/>
          <a:p>
            <a:pPr rtl="0"/>
            <a:r>
              <a:rPr lang="ru" b="1" i="0" u="none"/>
              <a:t>Способы тестирования допущений</a:t>
            </a:r>
            <a:endParaRPr lang="ru" noProof="0" dirty="0"/>
          </a:p>
        </p:txBody>
      </p:sp>
      <p:sp>
        <p:nvSpPr>
          <p:cNvPr id="3" name="Content Placeholder 2"/>
          <p:cNvSpPr>
            <a:spLocks noGrp="1"/>
          </p:cNvSpPr>
          <p:nvPr>
            <p:ph idx="1"/>
          </p:nvPr>
        </p:nvSpPr>
        <p:spPr/>
        <p:txBody>
          <a:bodyPr>
            <a:normAutofit fontScale="92500" lnSpcReduction="20000"/>
          </a:bodyPr>
          <a:lstStyle/>
          <a:p>
            <a:pPr marL="514350" indent="-514350" algn="l" rtl="0">
              <a:buAutoNum type="arabicPeriod"/>
            </a:pPr>
            <a:r>
              <a:rPr lang="ru" b="1" i="0" u="none"/>
              <a:t>Учеба на аналогах и антилогах</a:t>
            </a:r>
          </a:p>
          <a:p>
            <a:pPr marL="971550" lvl="1" indent="-514350" algn="l" rtl="0"/>
            <a:r>
              <a:rPr lang="ru" b="0" i="0" u="none"/>
              <a:t>деятельность какого подобного предприятия объяснила факторы успеха или неудачи?</a:t>
            </a:r>
          </a:p>
          <a:p>
            <a:pPr marL="514350" indent="-514350" algn="l" rtl="0">
              <a:buFont typeface="+mj-lt"/>
              <a:buAutoNum type="arabicPeriod"/>
            </a:pPr>
            <a:r>
              <a:rPr lang="ru" b="1" i="0" u="none"/>
              <a:t>Опрос клиентов</a:t>
            </a:r>
          </a:p>
          <a:p>
            <a:pPr marL="971550" lvl="1" indent="-514350" algn="l" rtl="0"/>
            <a:r>
              <a:rPr lang="ru" b="0" i="0" u="none"/>
              <a:t>интервью</a:t>
            </a:r>
          </a:p>
          <a:p>
            <a:pPr marL="971550" lvl="1" indent="-514350" algn="l" rtl="0"/>
            <a:r>
              <a:rPr lang="ru" b="0" i="0" u="none"/>
              <a:t>опросы в интернет-среде (люди чаще говорят неправду)</a:t>
            </a:r>
          </a:p>
          <a:p>
            <a:pPr marL="514350" indent="-514350" algn="l" rtl="0">
              <a:buFont typeface="+mj-lt"/>
              <a:buAutoNum type="arabicPeriod"/>
            </a:pPr>
            <a:r>
              <a:rPr lang="ru" b="1" i="0" u="none"/>
              <a:t>Эсперименты</a:t>
            </a:r>
          </a:p>
          <a:p>
            <a:pPr marL="971550" lvl="1" indent="-514350" algn="l" rtl="0"/>
            <a:r>
              <a:rPr lang="ru" b="0" i="0" u="none"/>
              <a:t>сайт (</a:t>
            </a:r>
            <a:r>
              <a:rPr lang="ru" b="0" i="1" u="none"/>
              <a:t>landing page)</a:t>
            </a:r>
            <a:endParaRPr lang="ru" noProof="0" dirty="0" smtClean="0"/>
          </a:p>
          <a:p>
            <a:pPr marL="971550" lvl="1" indent="-514350" algn="l" rtl="0"/>
            <a:r>
              <a:rPr lang="ru" b="0" i="0" u="none"/>
              <a:t>предпродажа/предварительные договоры/объявления о продаже</a:t>
            </a:r>
            <a:endParaRPr lang="ru" noProof="0" dirty="0"/>
          </a:p>
        </p:txBody>
      </p:sp>
      <p:sp>
        <p:nvSpPr>
          <p:cNvPr id="4" name="Footer Placeholder 3"/>
          <p:cNvSpPr>
            <a:spLocks noGrp="1"/>
          </p:cNvSpPr>
          <p:nvPr>
            <p:ph type="ftr" sz="quarter" idx="11"/>
          </p:nvPr>
        </p:nvSpPr>
        <p:spPr/>
        <p:txBody>
          <a:bodyPr/>
          <a:lstStyle/>
          <a:p>
            <a:pPr defTabSz="914400" rtl="0"/>
            <a:r>
              <a:rPr lang="ru" b="0" i="0" u="none">
                <a:solidFill>
                  <a:srgbClr val="000000"/>
                </a:solidFill>
                <a:latin typeface="Arial"/>
              </a:rPr>
              <a:t>Базовая подготовка для начинающего предпринимателя</a:t>
            </a:r>
            <a:endParaRPr lang="ru" dirty="0">
              <a:solidFill>
                <a:srgbClr val="000000"/>
              </a:solidFill>
              <a:latin typeface="Arial"/>
            </a:endParaRPr>
          </a:p>
        </p:txBody>
      </p:sp>
      <p:sp>
        <p:nvSpPr>
          <p:cNvPr id="5" name="Slide Number Placeholder 4"/>
          <p:cNvSpPr>
            <a:spLocks noGrp="1"/>
          </p:cNvSpPr>
          <p:nvPr>
            <p:ph type="sldNum" sz="quarter" idx="12"/>
          </p:nvPr>
        </p:nvSpPr>
        <p:spPr/>
        <p:txBody>
          <a:bodyPr/>
          <a:lstStyle/>
          <a:p>
            <a:pPr algn="r" defTabSz="914400" rtl="0"/>
            <a:fld id="{F38DF745-7D3F-47F4-83A3-874385CFAA69}" type="slidenum">
              <a:rPr>
                <a:solidFill>
                  <a:srgbClr val="D1282E"/>
                </a:solidFill>
                <a:latin typeface="Arial"/>
              </a:rPr>
              <a:pPr algn="r" defTabSz="914400" rtl="0"/>
              <a:t>73</a:t>
            </a:fld>
            <a:endParaRPr lang="ru" dirty="0">
              <a:solidFill>
                <a:srgbClr val="D1282E"/>
              </a:solidFill>
              <a:latin typeface="Arial"/>
            </a:endParaRPr>
          </a:p>
        </p:txBody>
      </p:sp>
    </p:spTree>
    <p:extLst>
      <p:ext uri="{BB962C8B-B14F-4D97-AF65-F5344CB8AC3E}">
        <p14:creationId xmlns:p14="http://schemas.microsoft.com/office/powerpoint/2010/main" val="109076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507288" cy="4756150"/>
          </a:xfrm>
        </p:spPr>
        <p:txBody>
          <a:bodyPr>
            <a:normAutofit fontScale="92500" lnSpcReduction="20000"/>
          </a:bodyPr>
          <a:lstStyle/>
          <a:p>
            <a:pPr algn="l" rtl="0"/>
            <a:r>
              <a:rPr lang="ru" b="0" i="0" u="none" dirty="0"/>
              <a:t>Запишите имеющиеся у Вас </a:t>
            </a:r>
            <a:r>
              <a:rPr lang="ru" b="0" i="0" u="none" dirty="0" smtClean="0"/>
              <a:t>предположения</a:t>
            </a:r>
          </a:p>
          <a:p>
            <a:pPr marL="0" indent="0" algn="l" rtl="0">
              <a:buNone/>
            </a:pPr>
            <a:r>
              <a:rPr lang="ru" b="0" i="0" u="none" dirty="0" smtClean="0"/>
              <a:t> </a:t>
            </a:r>
            <a:r>
              <a:rPr lang="ru" b="1" i="0" u="none" dirty="0"/>
              <a:t>(10 минут):</a:t>
            </a:r>
          </a:p>
          <a:p>
            <a:pPr lvl="1" algn="l" rtl="0"/>
            <a:r>
              <a:rPr lang="ru" b="1" i="0" u="none" dirty="0"/>
              <a:t>о клиенте </a:t>
            </a:r>
            <a:r>
              <a:rPr lang="ru" b="0" i="0" u="none" dirty="0"/>
              <a:t>(кто является первыми 10 клиентами) </a:t>
            </a:r>
          </a:p>
          <a:p>
            <a:pPr lvl="1" algn="l" rtl="0"/>
            <a:r>
              <a:rPr lang="ru" b="1" i="0" u="none" dirty="0"/>
              <a:t>в отношении работ, боли и желаемой пользы клиента </a:t>
            </a:r>
            <a:r>
              <a:rPr lang="ru" b="0" i="0" u="none" dirty="0"/>
              <a:t>(что за проблема, насколько </a:t>
            </a:r>
            <a:r>
              <a:rPr lang="ru" b="0" i="0" u="none" dirty="0" smtClean="0"/>
              <a:t>существенная</a:t>
            </a:r>
            <a:r>
              <a:rPr lang="ru" b="0" i="0" u="none" dirty="0"/>
              <a:t>)</a:t>
            </a:r>
            <a:endParaRPr lang="ru" b="1" noProof="0" dirty="0" smtClean="0"/>
          </a:p>
          <a:p>
            <a:pPr lvl="1" algn="l" rtl="0"/>
            <a:r>
              <a:rPr lang="ru" b="1" i="0" u="none" dirty="0"/>
              <a:t>в отношении трех типов свойств изделия </a:t>
            </a:r>
            <a:r>
              <a:rPr lang="ru" b="0" i="0" u="none" dirty="0"/>
              <a:t>(почему и насколько </a:t>
            </a:r>
            <a:r>
              <a:rPr lang="ru" b="0" i="0" u="none" dirty="0" smtClean="0"/>
              <a:t>лучше)</a:t>
            </a:r>
          </a:p>
          <a:p>
            <a:pPr lvl="1" algn="l" rtl="0"/>
            <a:r>
              <a:rPr lang="ru-RU" b="1" noProof="0" dirty="0" smtClean="0"/>
              <a:t>в </a:t>
            </a:r>
            <a:r>
              <a:rPr lang="ru" b="1" noProof="0" dirty="0" smtClean="0"/>
              <a:t>отношении диапазона цен </a:t>
            </a:r>
            <a:r>
              <a:rPr lang="ru" noProof="0" dirty="0" smtClean="0"/>
              <a:t>(почему будет такая цена)</a:t>
            </a:r>
          </a:p>
          <a:p>
            <a:pPr algn="l" rtl="0"/>
            <a:r>
              <a:rPr lang="ru" b="0" i="0" u="none" dirty="0"/>
              <a:t>Запишите, как Вы могли бы протестировать действенность этих допущений в течение следующих трех дней</a:t>
            </a:r>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74</a:t>
            </a:fld>
            <a:endParaRPr lang="ru"/>
          </a:p>
        </p:txBody>
      </p:sp>
      <p:sp>
        <p:nvSpPr>
          <p:cNvPr id="6" name="Title 1"/>
          <p:cNvSpPr>
            <a:spLocks noGrp="1"/>
          </p:cNvSpPr>
          <p:nvPr>
            <p:ph type="title"/>
          </p:nvPr>
        </p:nvSpPr>
        <p:spPr>
          <a:xfrm>
            <a:off x="457200" y="274638"/>
            <a:ext cx="8229600" cy="1143000"/>
          </a:xfrm>
        </p:spPr>
        <p:txBody>
          <a:bodyPr/>
          <a:lstStyle/>
          <a:p>
            <a:pPr rtl="0"/>
            <a:r>
              <a:rPr lang="ru" b="1" i="0" u="none">
                <a:solidFill>
                  <a:srgbClr val="008000"/>
                </a:solidFill>
              </a:rPr>
              <a:t>Практическое задание</a:t>
            </a:r>
            <a:endParaRPr lang="ru" b="1" noProof="0" dirty="0">
              <a:solidFill>
                <a:srgbClr val="008000"/>
              </a:solidFill>
            </a:endParaRPr>
          </a:p>
        </p:txBody>
      </p:sp>
    </p:spTree>
    <p:extLst>
      <p:ext uri="{BB962C8B-B14F-4D97-AF65-F5344CB8AC3E}">
        <p14:creationId xmlns:p14="http://schemas.microsoft.com/office/powerpoint/2010/main" val="27323685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oter Placeholder 1"/>
          <p:cNvSpPr>
            <a:spLocks noGrp="1"/>
          </p:cNvSpPr>
          <p:nvPr>
            <p:ph type="ftr" sz="quarter" idx="11"/>
          </p:nvPr>
        </p:nvSpPr>
        <p:spPr bwMode="auto">
          <a:xfrm>
            <a:off x="3923252" y="6338986"/>
            <a:ext cx="2895600" cy="365125"/>
          </a:xfrm>
          <a:noFill/>
          <a:ln>
            <a:miter lim="800000"/>
            <a:headEnd/>
            <a:tailEnd/>
          </a:ln>
        </p:spPr>
        <p:txBody>
          <a:bodyPr/>
          <a:lstStyle/>
          <a:p>
            <a:pPr algn="l" rtl="0"/>
            <a:r>
              <a:rPr lang="ru" b="0" i="0" u="none" dirty="0"/>
              <a:t>Базовая подготовка для начинающего предпринимателя</a:t>
            </a:r>
            <a:endParaRPr lang="ru" dirty="0"/>
          </a:p>
        </p:txBody>
      </p:sp>
      <p:sp>
        <p:nvSpPr>
          <p:cNvPr id="32770" name="Slide Number Placeholder 2"/>
          <p:cNvSpPr>
            <a:spLocks noGrp="1"/>
          </p:cNvSpPr>
          <p:nvPr>
            <p:ph type="sldNum" sz="quarter" idx="12"/>
          </p:nvPr>
        </p:nvSpPr>
        <p:spPr bwMode="auto">
          <a:noFill/>
          <a:ln>
            <a:miter lim="800000"/>
            <a:headEnd/>
            <a:tailEnd/>
          </a:ln>
        </p:spPr>
        <p:txBody>
          <a:bodyPr/>
          <a:lstStyle/>
          <a:p>
            <a:pPr algn="l" rtl="0"/>
            <a:fld id="{81D76373-640A-284E-9940-1918AC63E38D}" type="slidenum">
              <a:rPr/>
              <a:pPr algn="l" rtl="0"/>
              <a:t>75</a:t>
            </a:fld>
            <a:endParaRPr lang="ru"/>
          </a:p>
        </p:txBody>
      </p:sp>
      <p:sp>
        <p:nvSpPr>
          <p:cNvPr id="32771" name="Text Box 1029"/>
          <p:cNvSpPr txBox="1">
            <a:spLocks noChangeArrowheads="1"/>
          </p:cNvSpPr>
          <p:nvPr/>
        </p:nvSpPr>
        <p:spPr bwMode="auto">
          <a:xfrm>
            <a:off x="-6288" y="6550223"/>
            <a:ext cx="4195192" cy="307777"/>
          </a:xfrm>
          <a:prstGeom prst="rect">
            <a:avLst/>
          </a:prstGeom>
          <a:noFill/>
          <a:ln w="9525">
            <a:noFill/>
            <a:miter lim="800000"/>
            <a:headEnd/>
            <a:tailEnd/>
          </a:ln>
        </p:spPr>
        <p:txBody>
          <a:bodyPr wrap="square">
            <a:prstTxWarp prst="textNoShape">
              <a:avLst/>
            </a:prstTxWarp>
            <a:spAutoFit/>
          </a:bodyPr>
          <a:lstStyle/>
          <a:p>
            <a:pPr algn="l" rtl="0"/>
            <a:r>
              <a:rPr lang="ru" sz="1400" b="0" i="0" u="none" dirty="0"/>
              <a:t>(Источник: Tom Kelly, </a:t>
            </a:r>
            <a:r>
              <a:rPr lang="ru" sz="1400" b="0" i="0" u="sng" dirty="0"/>
              <a:t>The Art of Innovation</a:t>
            </a:r>
            <a:r>
              <a:rPr lang="ru" sz="1400" b="0" i="0" u="none" dirty="0"/>
              <a:t>, P. 6-7)</a:t>
            </a:r>
          </a:p>
        </p:txBody>
      </p:sp>
      <p:sp>
        <p:nvSpPr>
          <p:cNvPr id="32773" name="Content Placeholder 4"/>
          <p:cNvSpPr txBox="1">
            <a:spLocks/>
          </p:cNvSpPr>
          <p:nvPr/>
        </p:nvSpPr>
        <p:spPr bwMode="auto">
          <a:xfrm>
            <a:off x="457199" y="830153"/>
            <a:ext cx="8218488" cy="4744720"/>
          </a:xfrm>
          <a:prstGeom prst="rect">
            <a:avLst/>
          </a:prstGeom>
          <a:noFill/>
          <a:ln w="9525">
            <a:noFill/>
            <a:miter lim="800000"/>
            <a:headEnd/>
            <a:tailEnd/>
          </a:ln>
        </p:spPr>
        <p:txBody>
          <a:bodyPr>
            <a:prstTxWarp prst="textNoShape">
              <a:avLst/>
            </a:prstTxWarp>
          </a:bodyPr>
          <a:lstStyle/>
          <a:p>
            <a:pPr marL="457200" indent="-457200" algn="l" rtl="0">
              <a:spcBef>
                <a:spcPct val="20000"/>
              </a:spcBef>
              <a:spcAft>
                <a:spcPts val="600"/>
              </a:spcAft>
              <a:buFont typeface="Arial" charset="0"/>
              <a:buChar char="•"/>
            </a:pPr>
            <a:r>
              <a:rPr lang="ru" sz="3000" b="1" i="0" u="none" dirty="0"/>
              <a:t>Не ждите, что клиент сделает за Вас Вашу работу: </a:t>
            </a:r>
            <a:r>
              <a:rPr lang="ru" sz="3000" b="0" i="0" u="none" dirty="0"/>
              <a:t>клиент не опишет Вам новое изделие, но сумеет описать существующие проблемы</a:t>
            </a:r>
            <a:endParaRPr lang="ru" sz="3000" b="1" dirty="0"/>
          </a:p>
          <a:p>
            <a:pPr marL="457200" indent="-457200" algn="l" rtl="0">
              <a:spcBef>
                <a:spcPct val="20000"/>
              </a:spcBef>
              <a:spcAft>
                <a:spcPts val="600"/>
              </a:spcAft>
              <a:buFont typeface="Arial" charset="0"/>
              <a:buChar char="•"/>
            </a:pPr>
            <a:r>
              <a:rPr lang="ru" sz="3000" b="1" i="0" u="none" dirty="0"/>
              <a:t>Составьте список того, что беспокоит Вас и других клиентов</a:t>
            </a:r>
            <a:endParaRPr lang="ru" sz="3000" dirty="0"/>
          </a:p>
          <a:p>
            <a:pPr marL="457200" indent="-457200" algn="l" rtl="0">
              <a:spcBef>
                <a:spcPct val="20000"/>
              </a:spcBef>
              <a:spcAft>
                <a:spcPts val="600"/>
              </a:spcAft>
              <a:buFont typeface="Arial" charset="0"/>
              <a:buChar char="•"/>
            </a:pPr>
            <a:r>
              <a:rPr lang="ru" sz="3000" b="1" i="0" u="none" dirty="0"/>
              <a:t>Идите туда, где все происходит, и следите за клиентом</a:t>
            </a:r>
            <a:endParaRPr lang="ru" sz="3000" dirty="0"/>
          </a:p>
          <a:p>
            <a:pPr marL="457200" indent="-457200" algn="l" rtl="0">
              <a:spcBef>
                <a:spcPct val="20000"/>
              </a:spcBef>
              <a:spcAft>
                <a:spcPts val="600"/>
              </a:spcAft>
              <a:buFont typeface="Arial" charset="0"/>
              <a:buChar char="•"/>
            </a:pPr>
            <a:r>
              <a:rPr lang="ru" sz="3000" b="1" i="0" u="none" dirty="0"/>
              <a:t>Будьте скромны:</a:t>
            </a:r>
            <a:r>
              <a:rPr lang="ru" sz="3000" b="0" i="0" u="none" dirty="0"/>
              <a:t> знайте, чего  Вы не знаете</a:t>
            </a:r>
          </a:p>
          <a:p>
            <a:pPr marL="457200" indent="-457200" algn="l" rtl="0">
              <a:spcBef>
                <a:spcPct val="20000"/>
              </a:spcBef>
              <a:spcAft>
                <a:spcPts val="600"/>
              </a:spcAft>
              <a:buFont typeface="Arial" charset="0"/>
              <a:buChar char="•"/>
            </a:pPr>
            <a:r>
              <a:rPr lang="ru" sz="3000" b="1" i="0" u="none" dirty="0"/>
              <a:t>Отмечайте безумных пользователей</a:t>
            </a:r>
            <a:endParaRPr lang="ru" sz="3000" dirty="0"/>
          </a:p>
          <a:p>
            <a:pPr marL="457200" indent="-457200" algn="l" rtl="0">
              <a:spcBef>
                <a:spcPct val="20000"/>
              </a:spcBef>
              <a:spcAft>
                <a:spcPts val="600"/>
              </a:spcAft>
              <a:buFont typeface="Arial" charset="0"/>
              <a:buChar char="•"/>
            </a:pPr>
            <a:r>
              <a:rPr lang="ru" sz="3000" b="1" i="0" u="none" dirty="0"/>
              <a:t>Тренируйте свой «наблюдательный мускул»</a:t>
            </a:r>
            <a:endParaRPr lang="ru" sz="3000" dirty="0"/>
          </a:p>
        </p:txBody>
      </p:sp>
      <p:sp>
        <p:nvSpPr>
          <p:cNvPr id="7" name="Title 1"/>
          <p:cNvSpPr txBox="1">
            <a:spLocks/>
          </p:cNvSpPr>
          <p:nvPr/>
        </p:nvSpPr>
        <p:spPr>
          <a:xfrm>
            <a:off x="457199" y="152718"/>
            <a:ext cx="7838719" cy="1371600"/>
          </a:xfrm>
          <a:prstGeom prst="rect">
            <a:avLst/>
          </a:prstGeom>
        </p:spPr>
        <p:txBody>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pPr algn="l" rtl="0"/>
            <a:r>
              <a:rPr lang="ru" sz="4000" b="1" i="0" u="none" dirty="0"/>
              <a:t>Искусство наблюдать за клиентом</a:t>
            </a:r>
            <a:endParaRPr lang="ru" sz="4000" dirty="0"/>
          </a:p>
        </p:txBody>
      </p:sp>
    </p:spTree>
    <p:extLst>
      <p:ext uri="{BB962C8B-B14F-4D97-AF65-F5344CB8AC3E}">
        <p14:creationId xmlns:p14="http://schemas.microsoft.com/office/powerpoint/2010/main" val="4965765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7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77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Экспресс-проверка доходности</a:t>
            </a:r>
            <a:endParaRPr lang="ru" noProof="0" dirty="0"/>
          </a:p>
        </p:txBody>
      </p:sp>
      <p:sp>
        <p:nvSpPr>
          <p:cNvPr id="3" name="Content Placeholder 2"/>
          <p:cNvSpPr>
            <a:spLocks noGrp="1"/>
          </p:cNvSpPr>
          <p:nvPr>
            <p:ph idx="1"/>
          </p:nvPr>
        </p:nvSpPr>
        <p:spPr/>
        <p:txBody>
          <a:bodyPr>
            <a:normAutofit fontScale="92500" lnSpcReduction="10000"/>
          </a:bodyPr>
          <a:lstStyle/>
          <a:p>
            <a:pPr marL="0" indent="0" algn="l" rtl="0">
              <a:buNone/>
            </a:pPr>
            <a:r>
              <a:rPr lang="ru" b="0" i="0" u="none"/>
              <a:t>Если бизнес-идея имеет ценность с точки зрения клиента и с точки зрения личных/командных навыков есть способность, то нужно проверить, мог ли бы этот бизнес приносить достаточно денег. </a:t>
            </a:r>
          </a:p>
          <a:p>
            <a:pPr marL="0" indent="0" algn="l" rtl="0">
              <a:buNone/>
            </a:pPr>
            <a:r>
              <a:rPr lang="ru" b="1" i="0" u="none"/>
              <a:t>Для этого:</a:t>
            </a:r>
          </a:p>
          <a:p>
            <a:pPr algn="l" rtl="0"/>
            <a:r>
              <a:rPr lang="ru" b="0" i="0" u="none"/>
              <a:t>Предположите, сколько единиц изделий/услуг в месяц и по какой цене можно было бы продать</a:t>
            </a:r>
          </a:p>
          <a:p>
            <a:pPr algn="l" rtl="0"/>
            <a:r>
              <a:rPr lang="ru" b="0" i="0" u="none"/>
              <a:t>Каковы основные затраты и их масштаб</a:t>
            </a:r>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76</a:t>
            </a:fld>
            <a:endParaRPr lang="ru"/>
          </a:p>
        </p:txBody>
      </p:sp>
    </p:spTree>
    <p:extLst>
      <p:ext uri="{BB962C8B-B14F-4D97-AF65-F5344CB8AC3E}">
        <p14:creationId xmlns:p14="http://schemas.microsoft.com/office/powerpoint/2010/main" val="11109562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solidFill>
                  <a:schemeClr val="accent3">
                    <a:lumMod val="75000"/>
                  </a:schemeClr>
                </a:solidFill>
              </a:rPr>
              <a:t>Задание на экспресс-проверку доходности</a:t>
            </a:r>
            <a:endParaRPr lang="ru" noProof="0" dirty="0">
              <a:solidFill>
                <a:schemeClr val="accent3">
                  <a:lumMod val="75000"/>
                </a:schemeClr>
              </a:solidFill>
            </a:endParaRPr>
          </a:p>
        </p:txBody>
      </p:sp>
      <p:sp>
        <p:nvSpPr>
          <p:cNvPr id="3" name="Content Placeholder 2"/>
          <p:cNvSpPr>
            <a:spLocks noGrp="1"/>
          </p:cNvSpPr>
          <p:nvPr>
            <p:ph idx="1"/>
          </p:nvPr>
        </p:nvSpPr>
        <p:spPr/>
        <p:txBody>
          <a:bodyPr>
            <a:normAutofit/>
          </a:bodyPr>
          <a:lstStyle/>
          <a:p>
            <a:pPr marL="0" indent="0" algn="l" rtl="0">
              <a:buNone/>
            </a:pPr>
            <a:r>
              <a:rPr lang="ru" b="0" i="0" u="none"/>
              <a:t>В качестве рабочего инструмента – таблица-образец:</a:t>
            </a:r>
          </a:p>
          <a:p>
            <a:pPr marL="0" indent="0" algn="l" rtl="0">
              <a:buNone/>
            </a:pPr>
            <a:r>
              <a:rPr lang="ru" b="0" i="0" u="none"/>
              <a:t>… </a:t>
            </a:r>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77</a:t>
            </a:fld>
            <a:endParaRPr lang="ru"/>
          </a:p>
        </p:txBody>
      </p:sp>
    </p:spTree>
    <p:extLst>
      <p:ext uri="{BB962C8B-B14F-4D97-AF65-F5344CB8AC3E}">
        <p14:creationId xmlns:p14="http://schemas.microsoft.com/office/powerpoint/2010/main" val="235689379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От нужд клиентов до бизнес-модели</a:t>
            </a:r>
            <a:endParaRPr lang="ru" noProof="0" dirty="0"/>
          </a:p>
        </p:txBody>
      </p:sp>
      <p:sp>
        <p:nvSpPr>
          <p:cNvPr id="3" name="Content Placeholder 2"/>
          <p:cNvSpPr>
            <a:spLocks noGrp="1"/>
          </p:cNvSpPr>
          <p:nvPr>
            <p:ph idx="1"/>
          </p:nvPr>
        </p:nvSpPr>
        <p:spPr/>
        <p:txBody>
          <a:bodyPr>
            <a:normAutofit fontScale="85000" lnSpcReduction="20000"/>
          </a:bodyPr>
          <a:lstStyle/>
          <a:p>
            <a:pPr marL="0" indent="0" algn="l" rtl="0">
              <a:buNone/>
            </a:pPr>
            <a:r>
              <a:rPr lang="ru" b="1" i="0" u="none"/>
              <a:t>Цель бизнес-модели:</a:t>
            </a:r>
          </a:p>
          <a:p>
            <a:pPr algn="l" rtl="0"/>
            <a:r>
              <a:rPr lang="ru" b="0" i="0" u="none"/>
              <a:t>дать краткий обзор того, как Вы планируете зарабатывать деньги – все необходимые детали</a:t>
            </a:r>
          </a:p>
          <a:p>
            <a:pPr algn="l" rtl="0"/>
            <a:r>
              <a:rPr lang="ru" b="0" i="0" u="none"/>
              <a:t>позволяет тестировать различные допущения</a:t>
            </a:r>
          </a:p>
          <a:p>
            <a:endParaRPr lang="ru" noProof="0" dirty="0" smtClean="0"/>
          </a:p>
          <a:p>
            <a:pPr marL="0" indent="0" algn="l" rtl="0">
              <a:buNone/>
            </a:pPr>
            <a:r>
              <a:rPr lang="ru" b="1" i="0" u="none"/>
              <a:t>Цель бизнес-плана:</a:t>
            </a:r>
          </a:p>
          <a:p>
            <a:pPr algn="l" rtl="0"/>
            <a:r>
              <a:rPr lang="ru" b="0" i="0" u="none"/>
              <a:t>доказать кому-либо, что бизнес является прибыльным (себе, банку, EAS, инвестору)</a:t>
            </a:r>
          </a:p>
          <a:p>
            <a:pPr algn="l" rtl="0"/>
            <a:r>
              <a:rPr lang="ru" b="0" i="0" u="none"/>
              <a:t>продумать и составить план действий</a:t>
            </a:r>
          </a:p>
          <a:p>
            <a:pPr algn="l" rtl="0"/>
            <a:r>
              <a:rPr lang="ru" b="0" i="0" u="none"/>
              <a:t>Позволяет тестировать прибыльность бизнеса при разных ценах и т.п.</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78</a:t>
            </a:fld>
            <a:endParaRPr lang="ru"/>
          </a:p>
        </p:txBody>
      </p:sp>
    </p:spTree>
    <p:extLst>
      <p:ext uri="{BB962C8B-B14F-4D97-AF65-F5344CB8AC3E}">
        <p14:creationId xmlns:p14="http://schemas.microsoft.com/office/powerpoint/2010/main" val="42248058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ru" b="1" i="0" u="none"/>
              <a:t>Бизнес-модель</a:t>
            </a:r>
            <a:endParaRPr lang="ru" noProof="0" dirty="0"/>
          </a:p>
        </p:txBody>
      </p:sp>
      <p:sp>
        <p:nvSpPr>
          <p:cNvPr id="3" name="Content Placeholder 2"/>
          <p:cNvSpPr>
            <a:spLocks noGrp="1"/>
          </p:cNvSpPr>
          <p:nvPr>
            <p:ph idx="1"/>
          </p:nvPr>
        </p:nvSpPr>
        <p:spPr/>
        <p:txBody>
          <a:bodyPr>
            <a:normAutofit lnSpcReduction="10000"/>
          </a:bodyPr>
          <a:lstStyle/>
          <a:p>
            <a:pPr algn="l" rtl="0"/>
            <a:r>
              <a:rPr lang="ru" b="0" i="0" u="none"/>
              <a:t>Наиболее известна бизнес-модель Остервальдера</a:t>
            </a:r>
          </a:p>
          <a:p>
            <a:pPr algn="l" rtl="0"/>
            <a:r>
              <a:rPr lang="ru" b="0" i="0" u="none"/>
              <a:t>Популярность набирает также бизнес-модель “</a:t>
            </a:r>
            <a:r>
              <a:rPr lang="ru" b="0" i="1" u="none"/>
              <a:t>Lean canvas</a:t>
            </a:r>
            <a:r>
              <a:rPr lang="ru" b="0" i="0" u="none"/>
              <a:t>” (Eric Ries)</a:t>
            </a:r>
          </a:p>
          <a:p>
            <a:pPr algn="l" rtl="0"/>
            <a:r>
              <a:rPr lang="ru" b="0" i="0" u="none"/>
              <a:t>Петри Лехмускоски предложил свой вариант бизнес-модели “</a:t>
            </a:r>
            <a:r>
              <a:rPr lang="ru" b="0" i="1" u="none"/>
              <a:t>Lean canvas</a:t>
            </a:r>
            <a:r>
              <a:rPr lang="ru" b="0" i="0" u="none"/>
              <a:t>”</a:t>
            </a:r>
          </a:p>
          <a:p>
            <a:endParaRPr lang="ru" noProof="0" dirty="0" smtClean="0"/>
          </a:p>
          <a:p>
            <a:pPr marL="0" indent="0" algn="l" rtl="0">
              <a:buNone/>
            </a:pPr>
            <a:r>
              <a:rPr lang="ru" b="0" i="0" u="none"/>
              <a:t>Ниже рассмотрим бизнес-модель Остервальдера</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79</a:t>
            </a:fld>
            <a:endParaRPr lang="ru"/>
          </a:p>
        </p:txBody>
      </p:sp>
    </p:spTree>
    <p:extLst>
      <p:ext uri="{BB962C8B-B14F-4D97-AF65-F5344CB8AC3E}">
        <p14:creationId xmlns:p14="http://schemas.microsoft.com/office/powerpoint/2010/main" val="1042544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Тесты на определенные качества личности</a:t>
            </a:r>
            <a:endParaRPr lang="ru" noProof="0" dirty="0"/>
          </a:p>
        </p:txBody>
      </p:sp>
      <p:sp>
        <p:nvSpPr>
          <p:cNvPr id="3" name="Content Placeholder 2"/>
          <p:cNvSpPr>
            <a:spLocks noGrp="1"/>
          </p:cNvSpPr>
          <p:nvPr>
            <p:ph idx="1"/>
          </p:nvPr>
        </p:nvSpPr>
        <p:spPr/>
        <p:txBody>
          <a:bodyPr/>
          <a:lstStyle/>
          <a:p>
            <a:pPr algn="l" rtl="0"/>
            <a:r>
              <a:rPr lang="ru" b="0" i="0" u="none" dirty="0"/>
              <a:t>Предполагают, что существует </a:t>
            </a:r>
            <a:r>
              <a:rPr lang="ru" b="0" i="0" u="none" dirty="0">
                <a:solidFill>
                  <a:srgbClr val="FF0000"/>
                </a:solidFill>
              </a:rPr>
              <a:t>один</a:t>
            </a:r>
            <a:r>
              <a:rPr lang="ru" b="0" i="0" u="none" dirty="0"/>
              <a:t> наилучший способ достижения успеха в предпринимательстве</a:t>
            </a:r>
          </a:p>
          <a:p>
            <a:pPr algn="l" rtl="0"/>
            <a:r>
              <a:rPr lang="ru" b="0" i="0" u="none" dirty="0"/>
              <a:t>Успешный предприниматель обладает известными </a:t>
            </a:r>
            <a:r>
              <a:rPr lang="ru" b="1" i="0" u="none" dirty="0"/>
              <a:t>определенными </a:t>
            </a:r>
            <a:r>
              <a:rPr lang="ru" b="0" i="0" u="none" dirty="0"/>
              <a:t>качествами</a:t>
            </a:r>
          </a:p>
          <a:p>
            <a:pPr algn="l" rtl="0"/>
            <a:r>
              <a:rPr lang="ru" b="0" i="0" u="none" dirty="0"/>
              <a:t>И ученые Эстонии также участвуют в научном проекте поиска гена предпринимателя</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t>8</a:t>
            </a:fld>
            <a:endParaRPr lang="ru"/>
          </a:p>
        </p:txBody>
      </p:sp>
      <p:pic>
        <p:nvPicPr>
          <p:cNvPr id="6" name="Picture 5"/>
          <p:cNvPicPr>
            <a:picLocks noChangeAspect="1"/>
          </p:cNvPicPr>
          <p:nvPr/>
        </p:nvPicPr>
        <p:blipFill>
          <a:blip r:embed="rId2"/>
          <a:stretch>
            <a:fillRect/>
          </a:stretch>
        </p:blipFill>
        <p:spPr>
          <a:xfrm>
            <a:off x="27992" y="549197"/>
            <a:ext cx="889555" cy="1139644"/>
          </a:xfrm>
          <a:prstGeom prst="rect">
            <a:avLst/>
          </a:prstGeom>
        </p:spPr>
      </p:pic>
    </p:spTree>
    <p:extLst>
      <p:ext uri="{BB962C8B-B14F-4D97-AF65-F5344CB8AC3E}">
        <p14:creationId xmlns:p14="http://schemas.microsoft.com/office/powerpoint/2010/main" val="5003832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
          <p:cNvSpPr>
            <a:spLocks noGrp="1"/>
          </p:cNvSpPr>
          <p:nvPr>
            <p:ph type="title"/>
          </p:nvPr>
        </p:nvSpPr>
        <p:spPr/>
        <p:txBody>
          <a:bodyPr/>
          <a:lstStyle/>
          <a:p>
            <a:endParaRPr lang="ru" noProof="0" dirty="0">
              <a:latin typeface="Franklin Gothic Book" charset="0"/>
              <a:ea typeface="ＭＳ Ｐゴシック" charset="0"/>
              <a:cs typeface="ＭＳ Ｐゴシック" charset="0"/>
            </a:endParaRPr>
          </a:p>
        </p:txBody>
      </p:sp>
      <p:sp>
        <p:nvSpPr>
          <p:cNvPr id="66" name="Content Placeholder 2"/>
          <p:cNvSpPr>
            <a:spLocks noGrp="1"/>
          </p:cNvSpPr>
          <p:nvPr>
            <p:ph idx="1"/>
          </p:nvPr>
        </p:nvSpPr>
        <p:spPr/>
        <p:txBody>
          <a:bodyPr/>
          <a:lstStyle/>
          <a:p>
            <a:endParaRPr lang="ru">
              <a:latin typeface="Helvetica" charset="0"/>
              <a:ea typeface="ＭＳ Ｐゴシック" charset="0"/>
            </a:endParaRPr>
          </a:p>
        </p:txBody>
      </p:sp>
      <p:sp>
        <p:nvSpPr>
          <p:cNvPr id="84" name="Footer Placeholder 2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Perpetua" charset="0"/>
                <a:ea typeface="ＭＳ Ｐゴシック" charset="0"/>
                <a:cs typeface="ＭＳ Ｐゴシック" charset="0"/>
              </a:defRPr>
            </a:lvl1pPr>
            <a:lvl2pPr marL="742950" indent="-285750">
              <a:defRPr>
                <a:solidFill>
                  <a:schemeClr val="tx1"/>
                </a:solidFill>
                <a:latin typeface="Perpetua" charset="0"/>
                <a:ea typeface="ＭＳ Ｐゴシック" charset="0"/>
              </a:defRPr>
            </a:lvl2pPr>
            <a:lvl3pPr marL="1143000" indent="-228600">
              <a:defRPr>
                <a:solidFill>
                  <a:schemeClr val="tx1"/>
                </a:solidFill>
                <a:latin typeface="Perpetua" charset="0"/>
                <a:ea typeface="ＭＳ Ｐゴシック" charset="0"/>
              </a:defRPr>
            </a:lvl3pPr>
            <a:lvl4pPr marL="1600200" indent="-228600">
              <a:defRPr>
                <a:solidFill>
                  <a:schemeClr val="tx1"/>
                </a:solidFill>
                <a:latin typeface="Perpetua" charset="0"/>
                <a:ea typeface="ＭＳ Ｐゴシック" charset="0"/>
              </a:defRPr>
            </a:lvl4pPr>
            <a:lvl5pPr marL="2057400" indent="-228600">
              <a:defRPr>
                <a:solidFill>
                  <a:schemeClr val="tx1"/>
                </a:solidFill>
                <a:latin typeface="Perpetua" charset="0"/>
                <a:ea typeface="ＭＳ Ｐゴシック" charset="0"/>
              </a:defRPr>
            </a:lvl5pPr>
            <a:lvl6pPr marL="2514600" indent="-228600" fontAlgn="base">
              <a:spcBef>
                <a:spcPct val="0"/>
              </a:spcBef>
              <a:spcAft>
                <a:spcPct val="0"/>
              </a:spcAft>
              <a:defRPr>
                <a:solidFill>
                  <a:schemeClr val="tx1"/>
                </a:solidFill>
                <a:latin typeface="Perpetua" charset="0"/>
                <a:ea typeface="ＭＳ Ｐゴシック" charset="0"/>
              </a:defRPr>
            </a:lvl6pPr>
            <a:lvl7pPr marL="2971800" indent="-228600" fontAlgn="base">
              <a:spcBef>
                <a:spcPct val="0"/>
              </a:spcBef>
              <a:spcAft>
                <a:spcPct val="0"/>
              </a:spcAft>
              <a:defRPr>
                <a:solidFill>
                  <a:schemeClr val="tx1"/>
                </a:solidFill>
                <a:latin typeface="Perpetua" charset="0"/>
                <a:ea typeface="ＭＳ Ｐゴシック" charset="0"/>
              </a:defRPr>
            </a:lvl7pPr>
            <a:lvl8pPr marL="3429000" indent="-228600" fontAlgn="base">
              <a:spcBef>
                <a:spcPct val="0"/>
              </a:spcBef>
              <a:spcAft>
                <a:spcPct val="0"/>
              </a:spcAft>
              <a:defRPr>
                <a:solidFill>
                  <a:schemeClr val="tx1"/>
                </a:solidFill>
                <a:latin typeface="Perpetua" charset="0"/>
                <a:ea typeface="ＭＳ Ｐゴシック" charset="0"/>
              </a:defRPr>
            </a:lvl8pPr>
            <a:lvl9pPr marL="3886200" indent="-228600" fontAlgn="base">
              <a:spcBef>
                <a:spcPct val="0"/>
              </a:spcBef>
              <a:spcAft>
                <a:spcPct val="0"/>
              </a:spcAft>
              <a:defRPr>
                <a:solidFill>
                  <a:schemeClr val="tx1"/>
                </a:solidFill>
                <a:latin typeface="Perpetua" charset="0"/>
                <a:ea typeface="ＭＳ Ｐゴシック" charset="0"/>
              </a:defRPr>
            </a:lvl9pPr>
          </a:lstStyle>
          <a:p>
            <a:pPr rtl="0" fontAlgn="base">
              <a:spcBef>
                <a:spcPct val="0"/>
              </a:spcBef>
              <a:spcAft>
                <a:spcPct val="0"/>
              </a:spcAft>
            </a:pPr>
            <a:r>
              <a:rPr lang="ru" b="0" i="0" u="none">
                <a:solidFill>
                  <a:srgbClr val="1F497D"/>
                </a:solidFill>
                <a:latin typeface="Helvetica" charset="0"/>
                <a:cs typeface="Calibri" charset="0"/>
              </a:rPr>
              <a:t>Базовая подготовка для начинающего предпринимателя - 2015</a:t>
            </a:r>
            <a:endParaRPr lang="ru">
              <a:solidFill>
                <a:srgbClr val="1F497D"/>
              </a:solidFill>
              <a:latin typeface="Helvetica" charset="0"/>
              <a:cs typeface="Calibri" charset="0"/>
            </a:endParaRPr>
          </a:p>
        </p:txBody>
      </p:sp>
      <p:sp>
        <p:nvSpPr>
          <p:cNvPr id="83" name="Slide Number Placeholder 21"/>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p>
            <a:pPr algn="r" rtl="0" fontAlgn="base">
              <a:spcBef>
                <a:spcPct val="0"/>
              </a:spcBef>
              <a:spcAft>
                <a:spcPct val="0"/>
              </a:spcAft>
            </a:pPr>
            <a:fld id="{DDD36327-613B-5740-AB88-9D34A95CD889}" type="slidenum">
              <a:rPr>
                <a:ea typeface="ＭＳ Ｐゴシック" charset="0"/>
                <a:cs typeface="ＭＳ Ｐゴシック" charset="0"/>
              </a:rPr>
              <a:pPr algn="r" rtl="0" fontAlgn="base">
                <a:spcBef>
                  <a:spcPct val="0"/>
                </a:spcBef>
                <a:spcAft>
                  <a:spcPct val="0"/>
                </a:spcAft>
              </a:pPr>
              <a:t>80</a:t>
            </a:fld>
            <a:endParaRPr lang="ru">
              <a:ea typeface="ＭＳ Ｐゴシック" charset="0"/>
              <a:cs typeface="ＭＳ Ｐゴシック" charset="0"/>
            </a:endParaRPr>
          </a:p>
        </p:txBody>
      </p:sp>
      <p:sp>
        <p:nvSpPr>
          <p:cNvPr id="67" name="AutoShape 2"/>
          <p:cNvSpPr>
            <a:spLocks noChangeArrowheads="1"/>
          </p:cNvSpPr>
          <p:nvPr/>
        </p:nvSpPr>
        <p:spPr bwMode="auto">
          <a:xfrm>
            <a:off x="114300" y="5127625"/>
            <a:ext cx="8948738" cy="1514475"/>
          </a:xfrm>
          <a:prstGeom prst="roundRect">
            <a:avLst>
              <a:gd name="adj" fmla="val 16667"/>
            </a:avLst>
          </a:prstGeom>
          <a:solidFill>
            <a:sysClr val="window" lastClr="FFFFFF"/>
          </a:solidFill>
          <a:ln w="12700" cap="flat" cmpd="sng" algn="ctr">
            <a:solidFill>
              <a:srgbClr val="9BBB59"/>
            </a:solidFill>
            <a:prstDash val="solid"/>
            <a:headEnd/>
            <a:tailEn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 sz="1300" b="0" i="0" u="none" strike="noStrike" kern="0" cap="none" spc="0" normalizeH="0" baseline="0" noProof="0">
              <a:ln>
                <a:noFill/>
              </a:ln>
              <a:solidFill>
                <a:prstClr val="white"/>
              </a:solidFill>
              <a:effectLst/>
              <a:uLnTx/>
              <a:uFillTx/>
              <a:latin typeface="Helvetica"/>
              <a:ea typeface="+mn-ea"/>
              <a:cs typeface="Helvetica"/>
            </a:endParaRPr>
          </a:p>
        </p:txBody>
      </p:sp>
      <p:sp>
        <p:nvSpPr>
          <p:cNvPr id="68" name="AutoShape 14"/>
          <p:cNvSpPr>
            <a:spLocks noChangeArrowheads="1"/>
          </p:cNvSpPr>
          <p:nvPr/>
        </p:nvSpPr>
        <p:spPr bwMode="auto">
          <a:xfrm>
            <a:off x="195263" y="5422900"/>
            <a:ext cx="3214687" cy="1003300"/>
          </a:xfrm>
          <a:prstGeom prst="roundRect">
            <a:avLst>
              <a:gd name="adj" fmla="val 16667"/>
            </a:avLst>
          </a:prstGeom>
          <a:solidFill>
            <a:srgbClr val="D8B354"/>
          </a:solidFill>
          <a:ln w="9525">
            <a:solidFill>
              <a:sysClr val="window" lastClr="FFFFFF"/>
            </a:solid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3000" b="0" i="0" u="none" strike="noStrike" kern="0" cap="none" spc="0" normalizeH="0">
                <a:ln>
                  <a:noFill/>
                </a:ln>
                <a:solidFill>
                  <a:prstClr val="black"/>
                </a:solidFill>
                <a:effectLst/>
                <a:uLnTx/>
                <a:uFillTx/>
                <a:latin typeface="Helvetica" charset="0"/>
                <a:ea typeface="ＭＳ Ｐゴシック" charset="0"/>
                <a:cs typeface="Arial" charset="0"/>
              </a:rPr>
              <a:t>СТРУКТУРА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3000" b="0" i="0" u="none" strike="noStrike" kern="0" cap="none" spc="0" normalizeH="0">
                <a:ln>
                  <a:noFill/>
                </a:ln>
                <a:solidFill>
                  <a:prstClr val="black"/>
                </a:solidFill>
                <a:effectLst/>
                <a:uLnTx/>
                <a:uFillTx/>
                <a:latin typeface="Helvetica" charset="0"/>
                <a:ea typeface="ＭＳ Ｐゴシック" charset="0"/>
                <a:cs typeface="Arial" charset="0"/>
              </a:rPr>
              <a:t>РАСХОДОВ</a:t>
            </a:r>
            <a:endParaRPr kumimoji="0" lang="ru" sz="3000" b="0" i="0" u="none" strike="noStrike" kern="0" cap="none" spc="0" normalizeH="0" baseline="0" noProof="0" dirty="0" smtClean="0">
              <a:ln>
                <a:noFill/>
              </a:ln>
              <a:solidFill>
                <a:prstClr val="black"/>
              </a:solidFill>
              <a:effectLst/>
              <a:uLnTx/>
              <a:uFillTx/>
              <a:latin typeface="Helvetica" charset="0"/>
              <a:ea typeface="ＭＳ Ｐゴシック" charset="0"/>
              <a:cs typeface="Arial" charset="0"/>
            </a:endParaRPr>
          </a:p>
        </p:txBody>
      </p:sp>
      <p:sp>
        <p:nvSpPr>
          <p:cNvPr id="69" name="AutoShape 14"/>
          <p:cNvSpPr>
            <a:spLocks noChangeArrowheads="1"/>
          </p:cNvSpPr>
          <p:nvPr/>
        </p:nvSpPr>
        <p:spPr bwMode="auto">
          <a:xfrm>
            <a:off x="5748338" y="5422900"/>
            <a:ext cx="3214687" cy="1003300"/>
          </a:xfrm>
          <a:prstGeom prst="roundRect">
            <a:avLst>
              <a:gd name="adj" fmla="val 16667"/>
            </a:avLst>
          </a:prstGeom>
          <a:solidFill>
            <a:srgbClr val="D8B354"/>
          </a:solidFill>
          <a:ln w="9525">
            <a:solidFill>
              <a:sysClr val="window" lastClr="FFFFFF"/>
            </a:solid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3000" b="0" i="0" u="none" strike="noStrike" kern="0" cap="none" spc="0" normalizeH="0">
                <a:ln>
                  <a:noFill/>
                </a:ln>
                <a:solidFill>
                  <a:prstClr val="black"/>
                </a:solidFill>
                <a:effectLst/>
                <a:uLnTx/>
                <a:uFillTx/>
                <a:latin typeface="Helvetica" charset="0"/>
                <a:ea typeface="ＭＳ Ｐゴシック" charset="0"/>
                <a:cs typeface="Arial" charset="0"/>
              </a:rPr>
              <a:t>СТРУКТУРА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3000" b="0" i="0" u="none" strike="noStrike" kern="0" cap="none" spc="0" normalizeH="0">
                <a:ln>
                  <a:noFill/>
                </a:ln>
                <a:solidFill>
                  <a:prstClr val="black"/>
                </a:solidFill>
                <a:effectLst/>
                <a:uLnTx/>
                <a:uFillTx/>
                <a:latin typeface="Helvetica" charset="0"/>
                <a:ea typeface="ＭＳ Ｐゴシック" charset="0"/>
                <a:cs typeface="Arial" charset="0"/>
              </a:rPr>
              <a:t>ДОХОДОВ</a:t>
            </a:r>
            <a:endParaRPr kumimoji="0" lang="ru" sz="3000" b="0" i="0" u="none" strike="noStrike" kern="0" cap="none" spc="0" normalizeH="0" baseline="0" noProof="0" smtClean="0">
              <a:ln>
                <a:noFill/>
              </a:ln>
              <a:solidFill>
                <a:prstClr val="black"/>
              </a:solidFill>
              <a:effectLst/>
              <a:uLnTx/>
              <a:uFillTx/>
              <a:latin typeface="Helvetica" charset="0"/>
              <a:ea typeface="ＭＳ Ｐゴシック" charset="0"/>
              <a:cs typeface="Arial" charset="0"/>
            </a:endParaRPr>
          </a:p>
        </p:txBody>
      </p:sp>
      <p:sp>
        <p:nvSpPr>
          <p:cNvPr id="70" name="AutoShape 27"/>
          <p:cNvSpPr>
            <a:spLocks noChangeArrowheads="1"/>
          </p:cNvSpPr>
          <p:nvPr/>
        </p:nvSpPr>
        <p:spPr bwMode="auto">
          <a:xfrm>
            <a:off x="2924175" y="5422900"/>
            <a:ext cx="3295650" cy="59690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rtl="0" fontAlgn="base">
              <a:spcBef>
                <a:spcPct val="0"/>
              </a:spcBef>
              <a:spcAft>
                <a:spcPct val="0"/>
              </a:spcAft>
            </a:pPr>
            <a:r>
              <a:rPr lang="ru" sz="3500" b="1" i="0" u="none">
                <a:solidFill>
                  <a:prstClr val="black"/>
                </a:solidFill>
                <a:latin typeface="Helvetica" charset="0"/>
                <a:ea typeface="ＭＳ Ｐゴシック" charset="0"/>
                <a:cs typeface="Arial" charset="0"/>
              </a:rPr>
              <a:t>ФИНАНСЫ</a:t>
            </a:r>
            <a:endParaRPr lang="ru" sz="3500" b="1" dirty="0">
              <a:solidFill>
                <a:prstClr val="black"/>
              </a:solidFill>
              <a:latin typeface="Helvetica" charset="0"/>
              <a:ea typeface="ＭＳ Ｐゴシック" charset="0"/>
              <a:cs typeface="Arial" charset="0"/>
            </a:endParaRPr>
          </a:p>
        </p:txBody>
      </p:sp>
      <p:sp>
        <p:nvSpPr>
          <p:cNvPr id="71" name="AutoShape 5"/>
          <p:cNvSpPr>
            <a:spLocks noChangeArrowheads="1"/>
          </p:cNvSpPr>
          <p:nvPr/>
        </p:nvSpPr>
        <p:spPr bwMode="auto">
          <a:xfrm>
            <a:off x="195263" y="179388"/>
            <a:ext cx="3435350" cy="4948237"/>
          </a:xfrm>
          <a:prstGeom prst="roundRect">
            <a:avLst>
              <a:gd name="adj" fmla="val 9782"/>
            </a:avLst>
          </a:prstGeom>
          <a:solidFill>
            <a:srgbClr val="FFFFFF"/>
          </a:solidFill>
          <a:ln w="9525" cap="flat" cmpd="sng" algn="ctr">
            <a:solidFill>
              <a:srgbClr val="C0504D">
                <a:shade val="60000"/>
                <a:satMod val="110000"/>
              </a:srgbClr>
            </a:solidFill>
            <a:prstDash val="solid"/>
            <a:headEnd/>
            <a:tailEn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 sz="1300" b="0" i="0" u="none" strike="noStrike" kern="0" cap="none" spc="0" normalizeH="0" baseline="0" noProof="0">
              <a:ln>
                <a:noFill/>
              </a:ln>
              <a:solidFill>
                <a:srgbClr val="000000"/>
              </a:solidFill>
              <a:effectLst/>
              <a:uLnTx/>
              <a:uFillTx/>
              <a:latin typeface="Helvetica"/>
              <a:ea typeface="+mn-ea"/>
              <a:cs typeface="Helvetica"/>
            </a:endParaRPr>
          </a:p>
        </p:txBody>
      </p:sp>
      <p:sp>
        <p:nvSpPr>
          <p:cNvPr id="73" name="AutoShape 24"/>
          <p:cNvSpPr>
            <a:spLocks noChangeArrowheads="1"/>
          </p:cNvSpPr>
          <p:nvPr/>
        </p:nvSpPr>
        <p:spPr bwMode="auto">
          <a:xfrm>
            <a:off x="309563" y="225425"/>
            <a:ext cx="2882900" cy="11096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rtl="0" fontAlgn="base">
              <a:spcBef>
                <a:spcPct val="0"/>
              </a:spcBef>
              <a:spcAft>
                <a:spcPct val="0"/>
              </a:spcAft>
            </a:pPr>
            <a:r>
              <a:rPr lang="ru" sz="3200" b="1" i="0" u="none">
                <a:solidFill>
                  <a:srgbClr val="000000"/>
                </a:solidFill>
                <a:latin typeface="Helvetica" charset="0"/>
                <a:ea typeface="ＭＳ Ｐゴシック" charset="0"/>
                <a:cs typeface="Arial" charset="0"/>
              </a:rPr>
              <a:t>КАК?</a:t>
            </a:r>
            <a:endParaRPr lang="ru" sz="3200" b="1" dirty="0">
              <a:solidFill>
                <a:srgbClr val="000000"/>
              </a:solidFill>
              <a:latin typeface="Helvetica" charset="0"/>
              <a:ea typeface="ＭＳ Ｐゴシック" charset="0"/>
              <a:cs typeface="Arial" charset="0"/>
            </a:endParaRPr>
          </a:p>
        </p:txBody>
      </p:sp>
      <p:sp>
        <p:nvSpPr>
          <p:cNvPr id="76" name="AutoShape 3"/>
          <p:cNvSpPr>
            <a:spLocks noChangeArrowheads="1"/>
          </p:cNvSpPr>
          <p:nvPr/>
        </p:nvSpPr>
        <p:spPr bwMode="auto">
          <a:xfrm>
            <a:off x="5748338" y="179388"/>
            <a:ext cx="3314700" cy="4948237"/>
          </a:xfrm>
          <a:prstGeom prst="roundRect">
            <a:avLst>
              <a:gd name="adj" fmla="val 8426"/>
            </a:avLst>
          </a:prstGeom>
          <a:solidFill>
            <a:sysClr val="window" lastClr="FFFFFF"/>
          </a:solidFill>
          <a:ln w="9525" cap="flat" cmpd="sng" algn="ctr">
            <a:solidFill>
              <a:srgbClr val="8064A2">
                <a:shade val="60000"/>
                <a:satMod val="110000"/>
              </a:srgbClr>
            </a:solidFill>
            <a:prstDash val="solid"/>
            <a:headEnd/>
            <a:tailEn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 sz="1300" b="0" i="0" u="none" strike="noStrike" kern="0" cap="none" spc="0" normalizeH="0" baseline="0" noProof="0">
              <a:ln>
                <a:noFill/>
              </a:ln>
              <a:solidFill>
                <a:prstClr val="white"/>
              </a:solidFill>
              <a:effectLst/>
              <a:uLnTx/>
              <a:uFillTx/>
              <a:latin typeface="Helvetica"/>
              <a:ea typeface="+mn-ea"/>
              <a:cs typeface="Helvetica"/>
            </a:endParaRPr>
          </a:p>
        </p:txBody>
      </p:sp>
      <p:sp>
        <p:nvSpPr>
          <p:cNvPr id="77" name="AutoShape 25"/>
          <p:cNvSpPr>
            <a:spLocks noChangeArrowheads="1"/>
          </p:cNvSpPr>
          <p:nvPr/>
        </p:nvSpPr>
        <p:spPr bwMode="auto">
          <a:xfrm>
            <a:off x="6219825" y="636588"/>
            <a:ext cx="2689225" cy="4730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rtl="0" fontAlgn="base">
              <a:spcBef>
                <a:spcPct val="0"/>
              </a:spcBef>
              <a:spcAft>
                <a:spcPct val="0"/>
              </a:spcAft>
            </a:pPr>
            <a:r>
              <a:rPr lang="ru" sz="3200" b="1" i="0" u="none">
                <a:solidFill>
                  <a:srgbClr val="000000"/>
                </a:solidFill>
                <a:latin typeface="Helvetica" charset="0"/>
                <a:ea typeface="ＭＳ Ｐゴシック" charset="0"/>
                <a:cs typeface="Arial" charset="0"/>
              </a:rPr>
              <a:t>КОМУ?</a:t>
            </a:r>
            <a:endParaRPr lang="ru" sz="3200" b="1" dirty="0">
              <a:solidFill>
                <a:srgbClr val="000000"/>
              </a:solidFill>
              <a:latin typeface="Helvetica" charset="0"/>
              <a:ea typeface="ＭＳ Ｐゴシック" charset="0"/>
              <a:cs typeface="Arial" charset="0"/>
            </a:endParaRPr>
          </a:p>
        </p:txBody>
      </p:sp>
      <p:sp>
        <p:nvSpPr>
          <p:cNvPr id="81" name="AutoShape 4"/>
          <p:cNvSpPr>
            <a:spLocks noChangeArrowheads="1"/>
          </p:cNvSpPr>
          <p:nvPr/>
        </p:nvSpPr>
        <p:spPr bwMode="auto">
          <a:xfrm>
            <a:off x="3324225" y="179388"/>
            <a:ext cx="2495550" cy="4948237"/>
          </a:xfrm>
          <a:prstGeom prst="roundRect">
            <a:avLst>
              <a:gd name="adj" fmla="val 16667"/>
            </a:avLst>
          </a:prstGeom>
          <a:solidFill>
            <a:sysClr val="window" lastClr="FFFFFF"/>
          </a:solidFill>
          <a:ln w="12700" cap="flat" cmpd="sng" algn="ctr">
            <a:solidFill>
              <a:srgbClr val="4F81BD"/>
            </a:solidFill>
            <a:prstDash val="solid"/>
            <a:headEnd type="none" w="med" len="med"/>
            <a:tailEnd type="none" w="med" len="me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 sz="1300" b="0" i="0" u="none" strike="noStrike" kern="0" cap="none" spc="0" normalizeH="0" baseline="0" noProof="0">
              <a:ln>
                <a:noFill/>
              </a:ln>
              <a:solidFill>
                <a:prstClr val="white"/>
              </a:solidFill>
              <a:effectLst/>
              <a:uLnTx/>
              <a:uFillTx/>
              <a:latin typeface="Helvetica"/>
              <a:ea typeface="+mn-ea"/>
              <a:cs typeface="Helvetica"/>
            </a:endParaRPr>
          </a:p>
        </p:txBody>
      </p:sp>
      <p:sp>
        <p:nvSpPr>
          <p:cNvPr id="82" name="AutoShape 26"/>
          <p:cNvSpPr>
            <a:spLocks noChangeArrowheads="1"/>
          </p:cNvSpPr>
          <p:nvPr/>
        </p:nvSpPr>
        <p:spPr bwMode="auto">
          <a:xfrm>
            <a:off x="3352800" y="223838"/>
            <a:ext cx="2532063" cy="361791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rtl="0" fontAlgn="base">
              <a:spcBef>
                <a:spcPct val="0"/>
              </a:spcBef>
              <a:spcAft>
                <a:spcPct val="0"/>
              </a:spcAft>
            </a:pPr>
            <a:endParaRPr lang="ru" sz="3200" b="1" dirty="0" smtClean="0">
              <a:solidFill>
                <a:srgbClr val="000000"/>
              </a:solidFill>
              <a:latin typeface="Helvetica" charset="0"/>
              <a:ea typeface="ＭＳ Ｐゴシック" charset="0"/>
              <a:cs typeface="Arial" charset="0"/>
            </a:endParaRPr>
          </a:p>
          <a:p>
            <a:pPr algn="ctr" rtl="0" fontAlgn="base">
              <a:spcBef>
                <a:spcPct val="0"/>
              </a:spcBef>
              <a:spcAft>
                <a:spcPct val="0"/>
              </a:spcAft>
            </a:pPr>
            <a:endParaRPr lang="ru" sz="3200" b="1" dirty="0">
              <a:solidFill>
                <a:srgbClr val="000000"/>
              </a:solidFill>
              <a:latin typeface="Helvetica" charset="0"/>
              <a:ea typeface="ＭＳ Ｐゴシック" charset="0"/>
              <a:cs typeface="Arial" charset="0"/>
            </a:endParaRPr>
          </a:p>
          <a:p>
            <a:pPr algn="ctr" rtl="0" fontAlgn="base">
              <a:spcBef>
                <a:spcPct val="0"/>
              </a:spcBef>
              <a:spcAft>
                <a:spcPct val="0"/>
              </a:spcAft>
            </a:pPr>
            <a:r>
              <a:rPr lang="ru" sz="3200" b="1" i="0" u="none">
                <a:solidFill>
                  <a:srgbClr val="000000"/>
                </a:solidFill>
                <a:latin typeface="Helvetica" charset="0"/>
                <a:ea typeface="ＭＳ Ｐゴシック" charset="0"/>
                <a:cs typeface="Arial" charset="0"/>
              </a:rPr>
              <a:t>ЧТО?</a:t>
            </a:r>
            <a:endParaRPr lang="ru" sz="3200" b="1" dirty="0">
              <a:solidFill>
                <a:srgbClr val="000000"/>
              </a:solidFill>
              <a:latin typeface="Helvetica" charset="0"/>
              <a:ea typeface="ＭＳ Ｐゴシック" charset="0"/>
              <a:cs typeface="Arial" charset="0"/>
            </a:endParaRPr>
          </a:p>
        </p:txBody>
      </p:sp>
      <p:cxnSp>
        <p:nvCxnSpPr>
          <p:cNvPr id="91" name="Straight Arrow Connector 90"/>
          <p:cNvCxnSpPr/>
          <p:nvPr/>
        </p:nvCxnSpPr>
        <p:spPr>
          <a:xfrm flipV="1">
            <a:off x="3409950" y="6211888"/>
            <a:ext cx="2338388" cy="14287"/>
          </a:xfrm>
          <a:prstGeom prst="straightConnector1">
            <a:avLst/>
          </a:prstGeom>
          <a:noFill/>
          <a:ln w="38100" cap="flat" cmpd="sng" algn="ctr">
            <a:solidFill>
              <a:srgbClr val="4F81BD"/>
            </a:solidFill>
            <a:prstDash val="solid"/>
            <a:headEnd type="arrow"/>
            <a:tailEnd type="arrow"/>
          </a:ln>
          <a:effectLst>
            <a:outerShdw blurRad="38100" dist="25400" dir="5400000" algn="t" rotWithShape="0">
              <a:srgbClr val="000000">
                <a:alpha val="50000"/>
              </a:srgbClr>
            </a:outerShdw>
          </a:effectLst>
        </p:spPr>
      </p:cxnSp>
    </p:spTree>
    <p:extLst>
      <p:ext uri="{BB962C8B-B14F-4D97-AF65-F5344CB8AC3E}">
        <p14:creationId xmlns:p14="http://schemas.microsoft.com/office/powerpoint/2010/main" val="13756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 calcmode="lin" valueType="num">
                                      <p:cBhvr>
                                        <p:cTn id="9" dur="500" fill="hold"/>
                                        <p:tgtEl>
                                          <p:spTgt spid="76"/>
                                        </p:tgtEl>
                                        <p:attrNameLst>
                                          <p:attrName>style.rotation</p:attrName>
                                        </p:attrNameLst>
                                      </p:cBhvr>
                                      <p:tavLst>
                                        <p:tav tm="0">
                                          <p:val>
                                            <p:fltVal val="360"/>
                                          </p:val>
                                        </p:tav>
                                        <p:tav tm="100000">
                                          <p:val>
                                            <p:fltVal val="0"/>
                                          </p:val>
                                        </p:tav>
                                      </p:tavLst>
                                    </p:anim>
                                    <p:animEffect transition="in" filter="fade">
                                      <p:cBhvr>
                                        <p:cTn id="10" dur="500"/>
                                        <p:tgtEl>
                                          <p:spTgt spid="76"/>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 calcmode="lin" valueType="num">
                                      <p:cBhvr>
                                        <p:cTn id="13" dur="500" fill="hold"/>
                                        <p:tgtEl>
                                          <p:spTgt spid="77"/>
                                        </p:tgtEl>
                                        <p:attrNameLst>
                                          <p:attrName>ppt_w</p:attrName>
                                        </p:attrNameLst>
                                      </p:cBhvr>
                                      <p:tavLst>
                                        <p:tav tm="0">
                                          <p:val>
                                            <p:fltVal val="0"/>
                                          </p:val>
                                        </p:tav>
                                        <p:tav tm="100000">
                                          <p:val>
                                            <p:strVal val="#ppt_w"/>
                                          </p:val>
                                        </p:tav>
                                      </p:tavLst>
                                    </p:anim>
                                    <p:anim calcmode="lin" valueType="num">
                                      <p:cBhvr>
                                        <p:cTn id="14" dur="500" fill="hold"/>
                                        <p:tgtEl>
                                          <p:spTgt spid="77"/>
                                        </p:tgtEl>
                                        <p:attrNameLst>
                                          <p:attrName>ppt_h</p:attrName>
                                        </p:attrNameLst>
                                      </p:cBhvr>
                                      <p:tavLst>
                                        <p:tav tm="0">
                                          <p:val>
                                            <p:fltVal val="0"/>
                                          </p:val>
                                        </p:tav>
                                        <p:tav tm="100000">
                                          <p:val>
                                            <p:strVal val="#ppt_h"/>
                                          </p:val>
                                        </p:tav>
                                      </p:tavLst>
                                    </p:anim>
                                    <p:anim calcmode="lin" valueType="num">
                                      <p:cBhvr>
                                        <p:cTn id="15" dur="500" fill="hold"/>
                                        <p:tgtEl>
                                          <p:spTgt spid="77"/>
                                        </p:tgtEl>
                                        <p:attrNameLst>
                                          <p:attrName>style.rotation</p:attrName>
                                        </p:attrNameLst>
                                      </p:cBhvr>
                                      <p:tavLst>
                                        <p:tav tm="0">
                                          <p:val>
                                            <p:fltVal val="360"/>
                                          </p:val>
                                        </p:tav>
                                        <p:tav tm="100000">
                                          <p:val>
                                            <p:fltVal val="0"/>
                                          </p:val>
                                        </p:tav>
                                      </p:tavLst>
                                    </p:anim>
                                    <p:animEffect transition="in" filter="fade">
                                      <p:cBhvr>
                                        <p:cTn id="16" dur="500"/>
                                        <p:tgtEl>
                                          <p:spTgt spid="7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p:cTn id="21" dur="500" fill="hold"/>
                                        <p:tgtEl>
                                          <p:spTgt spid="81"/>
                                        </p:tgtEl>
                                        <p:attrNameLst>
                                          <p:attrName>ppt_w</p:attrName>
                                        </p:attrNameLst>
                                      </p:cBhvr>
                                      <p:tavLst>
                                        <p:tav tm="0">
                                          <p:val>
                                            <p:fltVal val="0"/>
                                          </p:val>
                                        </p:tav>
                                        <p:tav tm="100000">
                                          <p:val>
                                            <p:strVal val="#ppt_w"/>
                                          </p:val>
                                        </p:tav>
                                      </p:tavLst>
                                    </p:anim>
                                    <p:anim calcmode="lin" valueType="num">
                                      <p:cBhvr>
                                        <p:cTn id="22" dur="500" fill="hold"/>
                                        <p:tgtEl>
                                          <p:spTgt spid="81"/>
                                        </p:tgtEl>
                                        <p:attrNameLst>
                                          <p:attrName>ppt_h</p:attrName>
                                        </p:attrNameLst>
                                      </p:cBhvr>
                                      <p:tavLst>
                                        <p:tav tm="0">
                                          <p:val>
                                            <p:fltVal val="0"/>
                                          </p:val>
                                        </p:tav>
                                        <p:tav tm="100000">
                                          <p:val>
                                            <p:strVal val="#ppt_h"/>
                                          </p:val>
                                        </p:tav>
                                      </p:tavLst>
                                    </p:anim>
                                    <p:anim calcmode="lin" valueType="num">
                                      <p:cBhvr>
                                        <p:cTn id="23" dur="500" fill="hold"/>
                                        <p:tgtEl>
                                          <p:spTgt spid="81"/>
                                        </p:tgtEl>
                                        <p:attrNameLst>
                                          <p:attrName>style.rotation</p:attrName>
                                        </p:attrNameLst>
                                      </p:cBhvr>
                                      <p:tavLst>
                                        <p:tav tm="0">
                                          <p:val>
                                            <p:fltVal val="360"/>
                                          </p:val>
                                        </p:tav>
                                        <p:tav tm="100000">
                                          <p:val>
                                            <p:fltVal val="0"/>
                                          </p:val>
                                        </p:tav>
                                      </p:tavLst>
                                    </p:anim>
                                    <p:animEffect transition="in" filter="fade">
                                      <p:cBhvr>
                                        <p:cTn id="24" dur="500"/>
                                        <p:tgtEl>
                                          <p:spTgt spid="81"/>
                                        </p:tgtEl>
                                      </p:cBhvr>
                                    </p:animEffect>
                                  </p:childTnLst>
                                </p:cTn>
                              </p:par>
                              <p:par>
                                <p:cTn id="25" presetID="49" presetClass="entr" presetSubtype="0" decel="100000" fill="hold" grpId="0" nodeType="withEffect">
                                  <p:stCondLst>
                                    <p:cond delay="0"/>
                                  </p:stCondLst>
                                  <p:iterate type="lt">
                                    <p:tmPct val="0"/>
                                  </p:iterate>
                                  <p:childTnLst>
                                    <p:set>
                                      <p:cBhvr>
                                        <p:cTn id="26" dur="1" fill="hold">
                                          <p:stCondLst>
                                            <p:cond delay="0"/>
                                          </p:stCondLst>
                                        </p:cTn>
                                        <p:tgtEl>
                                          <p:spTgt spid="82"/>
                                        </p:tgtEl>
                                        <p:attrNameLst>
                                          <p:attrName>style.visibility</p:attrName>
                                        </p:attrNameLst>
                                      </p:cBhvr>
                                      <p:to>
                                        <p:strVal val="visible"/>
                                      </p:to>
                                    </p:set>
                                    <p:anim calcmode="lin" valueType="num">
                                      <p:cBhvr>
                                        <p:cTn id="27" dur="500" fill="hold"/>
                                        <p:tgtEl>
                                          <p:spTgt spid="82"/>
                                        </p:tgtEl>
                                        <p:attrNameLst>
                                          <p:attrName>ppt_w</p:attrName>
                                        </p:attrNameLst>
                                      </p:cBhvr>
                                      <p:tavLst>
                                        <p:tav tm="0">
                                          <p:val>
                                            <p:fltVal val="0"/>
                                          </p:val>
                                        </p:tav>
                                        <p:tav tm="100000">
                                          <p:val>
                                            <p:strVal val="#ppt_w"/>
                                          </p:val>
                                        </p:tav>
                                      </p:tavLst>
                                    </p:anim>
                                    <p:anim calcmode="lin" valueType="num">
                                      <p:cBhvr>
                                        <p:cTn id="28" dur="500" fill="hold"/>
                                        <p:tgtEl>
                                          <p:spTgt spid="82"/>
                                        </p:tgtEl>
                                        <p:attrNameLst>
                                          <p:attrName>ppt_h</p:attrName>
                                        </p:attrNameLst>
                                      </p:cBhvr>
                                      <p:tavLst>
                                        <p:tav tm="0">
                                          <p:val>
                                            <p:fltVal val="0"/>
                                          </p:val>
                                        </p:tav>
                                        <p:tav tm="100000">
                                          <p:val>
                                            <p:strVal val="#ppt_h"/>
                                          </p:val>
                                        </p:tav>
                                      </p:tavLst>
                                    </p:anim>
                                    <p:anim calcmode="lin" valueType="num">
                                      <p:cBhvr>
                                        <p:cTn id="29" dur="500" fill="hold"/>
                                        <p:tgtEl>
                                          <p:spTgt spid="82"/>
                                        </p:tgtEl>
                                        <p:attrNameLst>
                                          <p:attrName>style.rotation</p:attrName>
                                        </p:attrNameLst>
                                      </p:cBhvr>
                                      <p:tavLst>
                                        <p:tav tm="0">
                                          <p:val>
                                            <p:fltVal val="360"/>
                                          </p:val>
                                        </p:tav>
                                        <p:tav tm="100000">
                                          <p:val>
                                            <p:fltVal val="0"/>
                                          </p:val>
                                        </p:tav>
                                      </p:tavLst>
                                    </p:anim>
                                    <p:animEffect transition="in" filter="fade">
                                      <p:cBhvr>
                                        <p:cTn id="30" dur="500"/>
                                        <p:tgtEl>
                                          <p:spTgt spid="82"/>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p:cTn id="35" dur="500" fill="hold"/>
                                        <p:tgtEl>
                                          <p:spTgt spid="69"/>
                                        </p:tgtEl>
                                        <p:attrNameLst>
                                          <p:attrName>ppt_w</p:attrName>
                                        </p:attrNameLst>
                                      </p:cBhvr>
                                      <p:tavLst>
                                        <p:tav tm="0">
                                          <p:val>
                                            <p:fltVal val="0"/>
                                          </p:val>
                                        </p:tav>
                                        <p:tav tm="100000">
                                          <p:val>
                                            <p:strVal val="#ppt_w"/>
                                          </p:val>
                                        </p:tav>
                                      </p:tavLst>
                                    </p:anim>
                                    <p:anim calcmode="lin" valueType="num">
                                      <p:cBhvr>
                                        <p:cTn id="36" dur="500" fill="hold"/>
                                        <p:tgtEl>
                                          <p:spTgt spid="69"/>
                                        </p:tgtEl>
                                        <p:attrNameLst>
                                          <p:attrName>ppt_h</p:attrName>
                                        </p:attrNameLst>
                                      </p:cBhvr>
                                      <p:tavLst>
                                        <p:tav tm="0">
                                          <p:val>
                                            <p:fltVal val="0"/>
                                          </p:val>
                                        </p:tav>
                                        <p:tav tm="100000">
                                          <p:val>
                                            <p:strVal val="#ppt_h"/>
                                          </p:val>
                                        </p:tav>
                                      </p:tavLst>
                                    </p:anim>
                                    <p:anim calcmode="lin" valueType="num">
                                      <p:cBhvr>
                                        <p:cTn id="37" dur="500" fill="hold"/>
                                        <p:tgtEl>
                                          <p:spTgt spid="69"/>
                                        </p:tgtEl>
                                        <p:attrNameLst>
                                          <p:attrName>style.rotation</p:attrName>
                                        </p:attrNameLst>
                                      </p:cBhvr>
                                      <p:tavLst>
                                        <p:tav tm="0">
                                          <p:val>
                                            <p:fltVal val="360"/>
                                          </p:val>
                                        </p:tav>
                                        <p:tav tm="100000">
                                          <p:val>
                                            <p:fltVal val="0"/>
                                          </p:val>
                                        </p:tav>
                                      </p:tavLst>
                                    </p:anim>
                                    <p:animEffect transition="in" filter="fade">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anim calcmode="lin" valueType="num">
                                      <p:cBhvr>
                                        <p:cTn id="43" dur="500" fill="hold"/>
                                        <p:tgtEl>
                                          <p:spTgt spid="71"/>
                                        </p:tgtEl>
                                        <p:attrNameLst>
                                          <p:attrName>ppt_w</p:attrName>
                                        </p:attrNameLst>
                                      </p:cBhvr>
                                      <p:tavLst>
                                        <p:tav tm="0">
                                          <p:val>
                                            <p:fltVal val="0"/>
                                          </p:val>
                                        </p:tav>
                                        <p:tav tm="100000">
                                          <p:val>
                                            <p:strVal val="#ppt_w"/>
                                          </p:val>
                                        </p:tav>
                                      </p:tavLst>
                                    </p:anim>
                                    <p:anim calcmode="lin" valueType="num">
                                      <p:cBhvr>
                                        <p:cTn id="44" dur="500" fill="hold"/>
                                        <p:tgtEl>
                                          <p:spTgt spid="71"/>
                                        </p:tgtEl>
                                        <p:attrNameLst>
                                          <p:attrName>ppt_h</p:attrName>
                                        </p:attrNameLst>
                                      </p:cBhvr>
                                      <p:tavLst>
                                        <p:tav tm="0">
                                          <p:val>
                                            <p:fltVal val="0"/>
                                          </p:val>
                                        </p:tav>
                                        <p:tav tm="100000">
                                          <p:val>
                                            <p:strVal val="#ppt_h"/>
                                          </p:val>
                                        </p:tav>
                                      </p:tavLst>
                                    </p:anim>
                                    <p:anim calcmode="lin" valueType="num">
                                      <p:cBhvr>
                                        <p:cTn id="45" dur="500" fill="hold"/>
                                        <p:tgtEl>
                                          <p:spTgt spid="71"/>
                                        </p:tgtEl>
                                        <p:attrNameLst>
                                          <p:attrName>style.rotation</p:attrName>
                                        </p:attrNameLst>
                                      </p:cBhvr>
                                      <p:tavLst>
                                        <p:tav tm="0">
                                          <p:val>
                                            <p:fltVal val="360"/>
                                          </p:val>
                                        </p:tav>
                                        <p:tav tm="100000">
                                          <p:val>
                                            <p:fltVal val="0"/>
                                          </p:val>
                                        </p:tav>
                                      </p:tavLst>
                                    </p:anim>
                                    <p:animEffect transition="in" filter="fade">
                                      <p:cBhvr>
                                        <p:cTn id="46" dur="500"/>
                                        <p:tgtEl>
                                          <p:spTgt spid="71"/>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cBhvr>
                                        <p:cTn id="49" dur="500" fill="hold"/>
                                        <p:tgtEl>
                                          <p:spTgt spid="73"/>
                                        </p:tgtEl>
                                        <p:attrNameLst>
                                          <p:attrName>ppt_w</p:attrName>
                                        </p:attrNameLst>
                                      </p:cBhvr>
                                      <p:tavLst>
                                        <p:tav tm="0">
                                          <p:val>
                                            <p:fltVal val="0"/>
                                          </p:val>
                                        </p:tav>
                                        <p:tav tm="100000">
                                          <p:val>
                                            <p:strVal val="#ppt_w"/>
                                          </p:val>
                                        </p:tav>
                                      </p:tavLst>
                                    </p:anim>
                                    <p:anim calcmode="lin" valueType="num">
                                      <p:cBhvr>
                                        <p:cTn id="50" dur="500" fill="hold"/>
                                        <p:tgtEl>
                                          <p:spTgt spid="73"/>
                                        </p:tgtEl>
                                        <p:attrNameLst>
                                          <p:attrName>ppt_h</p:attrName>
                                        </p:attrNameLst>
                                      </p:cBhvr>
                                      <p:tavLst>
                                        <p:tav tm="0">
                                          <p:val>
                                            <p:fltVal val="0"/>
                                          </p:val>
                                        </p:tav>
                                        <p:tav tm="100000">
                                          <p:val>
                                            <p:strVal val="#ppt_h"/>
                                          </p:val>
                                        </p:tav>
                                      </p:tavLst>
                                    </p:anim>
                                    <p:anim calcmode="lin" valueType="num">
                                      <p:cBhvr>
                                        <p:cTn id="51" dur="500" fill="hold"/>
                                        <p:tgtEl>
                                          <p:spTgt spid="73"/>
                                        </p:tgtEl>
                                        <p:attrNameLst>
                                          <p:attrName>style.rotation</p:attrName>
                                        </p:attrNameLst>
                                      </p:cBhvr>
                                      <p:tavLst>
                                        <p:tav tm="0">
                                          <p:val>
                                            <p:fltVal val="360"/>
                                          </p:val>
                                        </p:tav>
                                        <p:tav tm="100000">
                                          <p:val>
                                            <p:fltVal val="0"/>
                                          </p:val>
                                        </p:tav>
                                      </p:tavLst>
                                    </p:anim>
                                    <p:animEffect transition="in" filter="fade">
                                      <p:cBhvr>
                                        <p:cTn id="52" dur="500"/>
                                        <p:tgtEl>
                                          <p:spTgt spid="73"/>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anim calcmode="lin" valueType="num">
                                      <p:cBhvr>
                                        <p:cTn id="57" dur="500" fill="hold"/>
                                        <p:tgtEl>
                                          <p:spTgt spid="68"/>
                                        </p:tgtEl>
                                        <p:attrNameLst>
                                          <p:attrName>ppt_w</p:attrName>
                                        </p:attrNameLst>
                                      </p:cBhvr>
                                      <p:tavLst>
                                        <p:tav tm="0">
                                          <p:val>
                                            <p:fltVal val="0"/>
                                          </p:val>
                                        </p:tav>
                                        <p:tav tm="100000">
                                          <p:val>
                                            <p:strVal val="#ppt_w"/>
                                          </p:val>
                                        </p:tav>
                                      </p:tavLst>
                                    </p:anim>
                                    <p:anim calcmode="lin" valueType="num">
                                      <p:cBhvr>
                                        <p:cTn id="58" dur="500" fill="hold"/>
                                        <p:tgtEl>
                                          <p:spTgt spid="68"/>
                                        </p:tgtEl>
                                        <p:attrNameLst>
                                          <p:attrName>ppt_h</p:attrName>
                                        </p:attrNameLst>
                                      </p:cBhvr>
                                      <p:tavLst>
                                        <p:tav tm="0">
                                          <p:val>
                                            <p:fltVal val="0"/>
                                          </p:val>
                                        </p:tav>
                                        <p:tav tm="100000">
                                          <p:val>
                                            <p:strVal val="#ppt_h"/>
                                          </p:val>
                                        </p:tav>
                                      </p:tavLst>
                                    </p:anim>
                                    <p:anim calcmode="lin" valueType="num">
                                      <p:cBhvr>
                                        <p:cTn id="59" dur="500" fill="hold"/>
                                        <p:tgtEl>
                                          <p:spTgt spid="68"/>
                                        </p:tgtEl>
                                        <p:attrNameLst>
                                          <p:attrName>style.rotation</p:attrName>
                                        </p:attrNameLst>
                                      </p:cBhvr>
                                      <p:tavLst>
                                        <p:tav tm="0">
                                          <p:val>
                                            <p:fltVal val="360"/>
                                          </p:val>
                                        </p:tav>
                                        <p:tav tm="100000">
                                          <p:val>
                                            <p:fltVal val="0"/>
                                          </p:val>
                                        </p:tav>
                                      </p:tavLst>
                                    </p:anim>
                                    <p:animEffect transition="in" filter="fade">
                                      <p:cBhvr>
                                        <p:cTn id="60" dur="500"/>
                                        <p:tgtEl>
                                          <p:spTgt spid="68"/>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p:bldP spid="71" grpId="0" animBg="1"/>
      <p:bldP spid="73" grpId="0"/>
      <p:bldP spid="76" grpId="0" animBg="1"/>
      <p:bldP spid="77" grpId="0"/>
      <p:bldP spid="81" grpId="0" animBg="1"/>
      <p:bldP spid="8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1"/>
          <p:cNvSpPr>
            <a:spLocks noGrp="1"/>
          </p:cNvSpPr>
          <p:nvPr>
            <p:ph type="title"/>
          </p:nvPr>
        </p:nvSpPr>
        <p:spPr/>
        <p:txBody>
          <a:bodyPr/>
          <a:lstStyle/>
          <a:p>
            <a:endParaRPr lang="ru" noProof="0" dirty="0">
              <a:latin typeface="Franklin Gothic Book" charset="0"/>
              <a:ea typeface="ＭＳ Ｐゴシック" charset="0"/>
              <a:cs typeface="ＭＳ Ｐゴシック" charset="0"/>
            </a:endParaRPr>
          </a:p>
        </p:txBody>
      </p:sp>
      <p:sp>
        <p:nvSpPr>
          <p:cNvPr id="66" name="Content Placeholder 2"/>
          <p:cNvSpPr>
            <a:spLocks noGrp="1"/>
          </p:cNvSpPr>
          <p:nvPr>
            <p:ph idx="1"/>
          </p:nvPr>
        </p:nvSpPr>
        <p:spPr/>
        <p:txBody>
          <a:bodyPr/>
          <a:lstStyle/>
          <a:p>
            <a:endParaRPr lang="ru">
              <a:latin typeface="Helvetica" charset="0"/>
              <a:ea typeface="ＭＳ Ｐゴシック" charset="0"/>
            </a:endParaRPr>
          </a:p>
        </p:txBody>
      </p:sp>
      <p:sp>
        <p:nvSpPr>
          <p:cNvPr id="84" name="Footer Placeholder 2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Perpetua" charset="0"/>
                <a:ea typeface="ＭＳ Ｐゴシック" charset="0"/>
                <a:cs typeface="ＭＳ Ｐゴシック" charset="0"/>
              </a:defRPr>
            </a:lvl1pPr>
            <a:lvl2pPr marL="742950" indent="-285750">
              <a:defRPr>
                <a:solidFill>
                  <a:schemeClr val="tx1"/>
                </a:solidFill>
                <a:latin typeface="Perpetua" charset="0"/>
                <a:ea typeface="ＭＳ Ｐゴシック" charset="0"/>
              </a:defRPr>
            </a:lvl2pPr>
            <a:lvl3pPr marL="1143000" indent="-228600">
              <a:defRPr>
                <a:solidFill>
                  <a:schemeClr val="tx1"/>
                </a:solidFill>
                <a:latin typeface="Perpetua" charset="0"/>
                <a:ea typeface="ＭＳ Ｐゴシック" charset="0"/>
              </a:defRPr>
            </a:lvl3pPr>
            <a:lvl4pPr marL="1600200" indent="-228600">
              <a:defRPr>
                <a:solidFill>
                  <a:schemeClr val="tx1"/>
                </a:solidFill>
                <a:latin typeface="Perpetua" charset="0"/>
                <a:ea typeface="ＭＳ Ｐゴシック" charset="0"/>
              </a:defRPr>
            </a:lvl4pPr>
            <a:lvl5pPr marL="2057400" indent="-228600">
              <a:defRPr>
                <a:solidFill>
                  <a:schemeClr val="tx1"/>
                </a:solidFill>
                <a:latin typeface="Perpetua" charset="0"/>
                <a:ea typeface="ＭＳ Ｐゴシック" charset="0"/>
              </a:defRPr>
            </a:lvl5pPr>
            <a:lvl6pPr marL="2514600" indent="-228600" fontAlgn="base">
              <a:spcBef>
                <a:spcPct val="0"/>
              </a:spcBef>
              <a:spcAft>
                <a:spcPct val="0"/>
              </a:spcAft>
              <a:defRPr>
                <a:solidFill>
                  <a:schemeClr val="tx1"/>
                </a:solidFill>
                <a:latin typeface="Perpetua" charset="0"/>
                <a:ea typeface="ＭＳ Ｐゴシック" charset="0"/>
              </a:defRPr>
            </a:lvl6pPr>
            <a:lvl7pPr marL="2971800" indent="-228600" fontAlgn="base">
              <a:spcBef>
                <a:spcPct val="0"/>
              </a:spcBef>
              <a:spcAft>
                <a:spcPct val="0"/>
              </a:spcAft>
              <a:defRPr>
                <a:solidFill>
                  <a:schemeClr val="tx1"/>
                </a:solidFill>
                <a:latin typeface="Perpetua" charset="0"/>
                <a:ea typeface="ＭＳ Ｐゴシック" charset="0"/>
              </a:defRPr>
            </a:lvl7pPr>
            <a:lvl8pPr marL="3429000" indent="-228600" fontAlgn="base">
              <a:spcBef>
                <a:spcPct val="0"/>
              </a:spcBef>
              <a:spcAft>
                <a:spcPct val="0"/>
              </a:spcAft>
              <a:defRPr>
                <a:solidFill>
                  <a:schemeClr val="tx1"/>
                </a:solidFill>
                <a:latin typeface="Perpetua" charset="0"/>
                <a:ea typeface="ＭＳ Ｐゴシック" charset="0"/>
              </a:defRPr>
            </a:lvl8pPr>
            <a:lvl9pPr marL="3886200" indent="-228600" fontAlgn="base">
              <a:spcBef>
                <a:spcPct val="0"/>
              </a:spcBef>
              <a:spcAft>
                <a:spcPct val="0"/>
              </a:spcAft>
              <a:defRPr>
                <a:solidFill>
                  <a:schemeClr val="tx1"/>
                </a:solidFill>
                <a:latin typeface="Perpetua" charset="0"/>
                <a:ea typeface="ＭＳ Ｐゴシック" charset="0"/>
              </a:defRPr>
            </a:lvl9pPr>
          </a:lstStyle>
          <a:p>
            <a:pPr rtl="0" fontAlgn="base">
              <a:spcBef>
                <a:spcPct val="0"/>
              </a:spcBef>
              <a:spcAft>
                <a:spcPct val="0"/>
              </a:spcAft>
            </a:pPr>
            <a:r>
              <a:rPr lang="ru" b="0" i="0" u="none">
                <a:solidFill>
                  <a:srgbClr val="1F497D"/>
                </a:solidFill>
                <a:latin typeface="Helvetica" charset="0"/>
                <a:cs typeface="Calibri" charset="0"/>
              </a:rPr>
              <a:t>Базовая подготовка для начинающего предпринимателя - 2015</a:t>
            </a:r>
            <a:endParaRPr lang="ru">
              <a:solidFill>
                <a:srgbClr val="1F497D"/>
              </a:solidFill>
              <a:latin typeface="Helvetica" charset="0"/>
              <a:cs typeface="Calibri" charset="0"/>
            </a:endParaRPr>
          </a:p>
        </p:txBody>
      </p:sp>
      <p:sp>
        <p:nvSpPr>
          <p:cNvPr id="83" name="Slide Number Placeholder 21"/>
          <p:cNvSpPr>
            <a:spLocks noGrp="1"/>
          </p:cNvSpPr>
          <p:nvPr>
            <p:ph type="sldNum" sz="quarter" idx="12"/>
          </p:nvPr>
        </p:nvSpPr>
        <p:spPr bwMode="auto">
          <a:extLst>
            <a:ext uri="{91240B29-F687-4F45-9708-019B960494DF}">
              <a14:hiddenLine xmlns:a14="http://schemas.microsoft.com/office/drawing/2010/main" w="9525">
                <a:solidFill>
                  <a:srgbClr val="000000"/>
                </a:solidFill>
                <a:round/>
                <a:headEnd/>
                <a:tailEnd/>
              </a14:hiddenLine>
            </a:ext>
          </a:extLst>
        </p:spPr>
        <p:txBody>
          <a:bodyPr/>
          <a:lstStyle/>
          <a:p>
            <a:pPr algn="r" rtl="0" fontAlgn="base">
              <a:spcBef>
                <a:spcPct val="0"/>
              </a:spcBef>
              <a:spcAft>
                <a:spcPct val="0"/>
              </a:spcAft>
            </a:pPr>
            <a:fld id="{DDD36327-613B-5740-AB88-9D34A95CD889}" type="slidenum">
              <a:rPr>
                <a:ea typeface="ＭＳ Ｐゴシック" charset="0"/>
                <a:cs typeface="ＭＳ Ｐゴシック" charset="0"/>
              </a:rPr>
              <a:pPr algn="r" rtl="0" fontAlgn="base">
                <a:spcBef>
                  <a:spcPct val="0"/>
                </a:spcBef>
                <a:spcAft>
                  <a:spcPct val="0"/>
                </a:spcAft>
              </a:pPr>
              <a:t>81</a:t>
            </a:fld>
            <a:endParaRPr lang="ru">
              <a:ea typeface="ＭＳ Ｐゴシック" charset="0"/>
              <a:cs typeface="ＭＳ Ｐゴシック" charset="0"/>
            </a:endParaRPr>
          </a:p>
        </p:txBody>
      </p:sp>
      <p:sp>
        <p:nvSpPr>
          <p:cNvPr id="67" name="AutoShape 2"/>
          <p:cNvSpPr>
            <a:spLocks noChangeArrowheads="1"/>
          </p:cNvSpPr>
          <p:nvPr/>
        </p:nvSpPr>
        <p:spPr bwMode="auto">
          <a:xfrm>
            <a:off x="114300" y="5127625"/>
            <a:ext cx="8948738" cy="1514475"/>
          </a:xfrm>
          <a:prstGeom prst="roundRect">
            <a:avLst>
              <a:gd name="adj" fmla="val 16667"/>
            </a:avLst>
          </a:prstGeom>
          <a:solidFill>
            <a:sysClr val="window" lastClr="FFFFFF"/>
          </a:solidFill>
          <a:ln w="12700" cap="flat" cmpd="sng" algn="ctr">
            <a:solidFill>
              <a:srgbClr val="9BBB59"/>
            </a:solidFill>
            <a:prstDash val="solid"/>
            <a:headEnd/>
            <a:tailEn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 sz="1300" b="0" i="0" u="none" strike="noStrike" kern="0" cap="none" spc="0" normalizeH="0" baseline="0" noProof="0">
              <a:ln>
                <a:noFill/>
              </a:ln>
              <a:solidFill>
                <a:prstClr val="white"/>
              </a:solidFill>
              <a:effectLst/>
              <a:uLnTx/>
              <a:uFillTx/>
              <a:latin typeface="Helvetica"/>
              <a:ea typeface="+mn-ea"/>
              <a:cs typeface="Helvetica"/>
            </a:endParaRPr>
          </a:p>
        </p:txBody>
      </p:sp>
      <p:sp>
        <p:nvSpPr>
          <p:cNvPr id="68" name="AutoShape 14"/>
          <p:cNvSpPr>
            <a:spLocks noChangeArrowheads="1"/>
          </p:cNvSpPr>
          <p:nvPr/>
        </p:nvSpPr>
        <p:spPr bwMode="auto">
          <a:xfrm>
            <a:off x="195263" y="5422900"/>
            <a:ext cx="3214687" cy="1003300"/>
          </a:xfrm>
          <a:prstGeom prst="roundRect">
            <a:avLst>
              <a:gd name="adj" fmla="val 16667"/>
            </a:avLst>
          </a:prstGeom>
          <a:solidFill>
            <a:srgbClr val="D8B354"/>
          </a:solidFill>
          <a:ln w="9525">
            <a:solidFill>
              <a:sysClr val="window" lastClr="FFFFFF"/>
            </a:solid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3000" b="0" i="0" u="none" strike="noStrike" kern="0" cap="none" spc="0" normalizeH="0">
                <a:ln>
                  <a:noFill/>
                </a:ln>
                <a:solidFill>
                  <a:prstClr val="black"/>
                </a:solidFill>
                <a:effectLst/>
                <a:uLnTx/>
                <a:uFillTx/>
                <a:latin typeface="Helvetica" charset="0"/>
                <a:ea typeface="ＭＳ Ｐゴシック" charset="0"/>
                <a:cs typeface="Arial" charset="0"/>
              </a:rPr>
              <a:t>СТРУКТУРА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3000" b="0" i="0" u="none" strike="noStrike" kern="0" cap="none" spc="0" normalizeH="0">
                <a:ln>
                  <a:noFill/>
                </a:ln>
                <a:solidFill>
                  <a:prstClr val="black"/>
                </a:solidFill>
                <a:effectLst/>
                <a:uLnTx/>
                <a:uFillTx/>
                <a:latin typeface="Helvetica" charset="0"/>
                <a:ea typeface="ＭＳ Ｐゴシック" charset="0"/>
                <a:cs typeface="Arial" charset="0"/>
              </a:rPr>
              <a:t>ДОХОДОВ</a:t>
            </a:r>
            <a:endParaRPr kumimoji="0" lang="ru" sz="3000" b="0" i="0" u="none" strike="noStrike" kern="0" cap="none" spc="0" normalizeH="0" baseline="0" noProof="0" smtClean="0">
              <a:ln>
                <a:noFill/>
              </a:ln>
              <a:solidFill>
                <a:prstClr val="black"/>
              </a:solidFill>
              <a:effectLst/>
              <a:uLnTx/>
              <a:uFillTx/>
              <a:latin typeface="Helvetica" charset="0"/>
              <a:ea typeface="ＭＳ Ｐゴシック" charset="0"/>
              <a:cs typeface="Arial" charset="0"/>
            </a:endParaRPr>
          </a:p>
        </p:txBody>
      </p:sp>
      <p:sp>
        <p:nvSpPr>
          <p:cNvPr id="69" name="AutoShape 14"/>
          <p:cNvSpPr>
            <a:spLocks noChangeArrowheads="1"/>
          </p:cNvSpPr>
          <p:nvPr/>
        </p:nvSpPr>
        <p:spPr bwMode="auto">
          <a:xfrm>
            <a:off x="5748338" y="5422900"/>
            <a:ext cx="3214687" cy="1003300"/>
          </a:xfrm>
          <a:prstGeom prst="roundRect">
            <a:avLst>
              <a:gd name="adj" fmla="val 16667"/>
            </a:avLst>
          </a:prstGeom>
          <a:solidFill>
            <a:srgbClr val="D8B354"/>
          </a:solidFill>
          <a:ln w="9525">
            <a:solidFill>
              <a:sysClr val="window" lastClr="FFFFFF"/>
            </a:solid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3000" b="0" i="0" u="none" strike="noStrike" kern="0" cap="none" spc="0" normalizeH="0" dirty="0">
                <a:ln>
                  <a:noFill/>
                </a:ln>
                <a:solidFill>
                  <a:prstClr val="black"/>
                </a:solidFill>
                <a:effectLst/>
                <a:uLnTx/>
                <a:uFillTx/>
                <a:latin typeface="Helvetica" charset="0"/>
                <a:ea typeface="ＭＳ Ｐゴシック" charset="0"/>
                <a:cs typeface="Arial" charset="0"/>
              </a:rPr>
              <a:t>СТРУКТУРА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3000" b="0" i="0" u="none" strike="noStrike" kern="0" cap="none" spc="0" normalizeH="0" dirty="0">
                <a:ln>
                  <a:noFill/>
                </a:ln>
                <a:solidFill>
                  <a:prstClr val="black"/>
                </a:solidFill>
                <a:effectLst/>
                <a:uLnTx/>
                <a:uFillTx/>
                <a:latin typeface="Helvetica" charset="0"/>
                <a:ea typeface="ＭＳ Ｐゴシック" charset="0"/>
                <a:cs typeface="Arial" charset="0"/>
              </a:rPr>
              <a:t>ДОХОДОВ</a:t>
            </a:r>
            <a:endParaRPr kumimoji="0" lang="ru" sz="3000" b="0" i="0" u="none" strike="noStrike" kern="0" cap="none" spc="0" normalizeH="0" baseline="0" noProof="0" dirty="0" smtClean="0">
              <a:ln>
                <a:noFill/>
              </a:ln>
              <a:solidFill>
                <a:prstClr val="black"/>
              </a:solidFill>
              <a:effectLst/>
              <a:uLnTx/>
              <a:uFillTx/>
              <a:latin typeface="Helvetica" charset="0"/>
              <a:ea typeface="ＭＳ Ｐゴシック" charset="0"/>
              <a:cs typeface="Arial" charset="0"/>
            </a:endParaRPr>
          </a:p>
        </p:txBody>
      </p:sp>
      <p:sp>
        <p:nvSpPr>
          <p:cNvPr id="70" name="AutoShape 27"/>
          <p:cNvSpPr>
            <a:spLocks noChangeArrowheads="1"/>
          </p:cNvSpPr>
          <p:nvPr/>
        </p:nvSpPr>
        <p:spPr bwMode="auto">
          <a:xfrm>
            <a:off x="3203848" y="5589240"/>
            <a:ext cx="2727945" cy="430560"/>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rtl="0" fontAlgn="base">
              <a:spcBef>
                <a:spcPct val="0"/>
              </a:spcBef>
              <a:spcAft>
                <a:spcPct val="0"/>
              </a:spcAft>
            </a:pPr>
            <a:r>
              <a:rPr lang="ru" sz="3500" b="1" i="0" u="none">
                <a:solidFill>
                  <a:prstClr val="black"/>
                </a:solidFill>
                <a:latin typeface="Helvetica" charset="0"/>
                <a:ea typeface="ＭＳ Ｐゴシック" charset="0"/>
                <a:cs typeface="Arial" charset="0"/>
              </a:rPr>
              <a:t>ФИНАНСЫ</a:t>
            </a:r>
            <a:endParaRPr lang="ru" sz="3500" b="1" dirty="0">
              <a:solidFill>
                <a:prstClr val="black"/>
              </a:solidFill>
              <a:latin typeface="Helvetica" charset="0"/>
              <a:ea typeface="ＭＳ Ｐゴシック" charset="0"/>
              <a:cs typeface="Arial" charset="0"/>
            </a:endParaRPr>
          </a:p>
        </p:txBody>
      </p:sp>
      <p:sp>
        <p:nvSpPr>
          <p:cNvPr id="71" name="AutoShape 5"/>
          <p:cNvSpPr>
            <a:spLocks noChangeArrowheads="1"/>
          </p:cNvSpPr>
          <p:nvPr/>
        </p:nvSpPr>
        <p:spPr bwMode="auto">
          <a:xfrm>
            <a:off x="195263" y="179388"/>
            <a:ext cx="3435350" cy="4948237"/>
          </a:xfrm>
          <a:prstGeom prst="roundRect">
            <a:avLst>
              <a:gd name="adj" fmla="val 9782"/>
            </a:avLst>
          </a:prstGeom>
          <a:solidFill>
            <a:srgbClr val="FFFFFF"/>
          </a:solidFill>
          <a:ln w="9525" cap="flat" cmpd="sng" algn="ctr">
            <a:solidFill>
              <a:srgbClr val="C0504D">
                <a:shade val="60000"/>
                <a:satMod val="110000"/>
              </a:srgbClr>
            </a:solidFill>
            <a:prstDash val="solid"/>
            <a:headEnd/>
            <a:tailEn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 sz="1300" b="0" i="0" u="none" strike="noStrike" kern="0" cap="none" spc="0" normalizeH="0" baseline="0" noProof="0">
              <a:ln>
                <a:noFill/>
              </a:ln>
              <a:solidFill>
                <a:srgbClr val="000000"/>
              </a:solidFill>
              <a:effectLst/>
              <a:uLnTx/>
              <a:uFillTx/>
              <a:latin typeface="Helvetica"/>
              <a:ea typeface="+mn-ea"/>
              <a:cs typeface="Helvetica"/>
            </a:endParaRPr>
          </a:p>
        </p:txBody>
      </p:sp>
      <p:sp>
        <p:nvSpPr>
          <p:cNvPr id="72" name="AutoShape 11"/>
          <p:cNvSpPr>
            <a:spLocks noChangeArrowheads="1"/>
          </p:cNvSpPr>
          <p:nvPr/>
        </p:nvSpPr>
        <p:spPr bwMode="auto">
          <a:xfrm>
            <a:off x="376238" y="4297363"/>
            <a:ext cx="2736850" cy="619125"/>
          </a:xfrm>
          <a:prstGeom prst="roundRect">
            <a:avLst>
              <a:gd name="adj" fmla="val 16667"/>
            </a:avLst>
          </a:prstGeom>
          <a:solidFill>
            <a:srgbClr val="953735"/>
          </a:solidFill>
          <a:ln w="9525">
            <a:solidFill>
              <a:sysClr val="window" lastClr="FFFFFF"/>
            </a:solid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2800" b="0" i="0" u="none" strike="noStrike" kern="0" cap="none" spc="0" normalizeH="0">
                <a:ln>
                  <a:noFill/>
                </a:ln>
                <a:solidFill>
                  <a:prstClr val="black"/>
                </a:solidFill>
                <a:effectLst/>
                <a:uLnTx/>
                <a:uFillTx/>
                <a:latin typeface="Helvetica" charset="0"/>
                <a:ea typeface="ＭＳ Ｐゴシック" charset="0"/>
                <a:cs typeface="Arial" charset="0"/>
              </a:rPr>
              <a:t>ПАРТНЕРЫ</a:t>
            </a:r>
            <a:endParaRPr kumimoji="0" lang="ru" sz="2800" b="0" i="0" u="none" strike="noStrike" kern="0" cap="none" spc="0" normalizeH="0" baseline="0" noProof="0" smtClean="0">
              <a:ln>
                <a:noFill/>
              </a:ln>
              <a:solidFill>
                <a:prstClr val="black"/>
              </a:solidFill>
              <a:effectLst/>
              <a:uLnTx/>
              <a:uFillTx/>
              <a:latin typeface="Helvetica" charset="0"/>
              <a:ea typeface="ＭＳ Ｐゴシック" charset="0"/>
              <a:cs typeface="Arial" charset="0"/>
            </a:endParaRPr>
          </a:p>
        </p:txBody>
      </p:sp>
      <p:sp>
        <p:nvSpPr>
          <p:cNvPr id="73" name="AutoShape 24"/>
          <p:cNvSpPr>
            <a:spLocks noChangeArrowheads="1"/>
          </p:cNvSpPr>
          <p:nvPr/>
        </p:nvSpPr>
        <p:spPr bwMode="auto">
          <a:xfrm>
            <a:off x="309563" y="225426"/>
            <a:ext cx="2882900" cy="61277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rtl="0" fontAlgn="base">
              <a:spcBef>
                <a:spcPct val="0"/>
              </a:spcBef>
              <a:spcAft>
                <a:spcPct val="0"/>
              </a:spcAft>
            </a:pPr>
            <a:r>
              <a:rPr lang="ru" sz="3200" b="1" i="0" u="none" dirty="0">
                <a:solidFill>
                  <a:srgbClr val="000000"/>
                </a:solidFill>
                <a:latin typeface="Helvetica" charset="0"/>
                <a:ea typeface="ＭＳ Ｐゴシック" charset="0"/>
                <a:cs typeface="Arial" charset="0"/>
              </a:rPr>
              <a:t>КАК?</a:t>
            </a:r>
            <a:endParaRPr lang="ru" sz="3200" b="1" dirty="0">
              <a:solidFill>
                <a:srgbClr val="000000"/>
              </a:solidFill>
              <a:latin typeface="Helvetica" charset="0"/>
              <a:ea typeface="ＭＳ Ｐゴシック" charset="0"/>
              <a:cs typeface="Arial" charset="0"/>
            </a:endParaRPr>
          </a:p>
        </p:txBody>
      </p:sp>
      <p:sp>
        <p:nvSpPr>
          <p:cNvPr id="74" name="AutoShape 11"/>
          <p:cNvSpPr>
            <a:spLocks noChangeArrowheads="1"/>
          </p:cNvSpPr>
          <p:nvPr/>
        </p:nvSpPr>
        <p:spPr bwMode="auto">
          <a:xfrm>
            <a:off x="341313" y="2514600"/>
            <a:ext cx="2786062" cy="1362075"/>
          </a:xfrm>
          <a:prstGeom prst="roundRect">
            <a:avLst>
              <a:gd name="adj" fmla="val 16667"/>
            </a:avLst>
          </a:prstGeom>
          <a:solidFill>
            <a:srgbClr val="953735"/>
          </a:solidFill>
          <a:ln w="9525">
            <a:solidFill>
              <a:sysClr val="window" lastClr="FFFFFF"/>
            </a:solid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2800" b="0" i="0" u="none" strike="noStrike" kern="0" cap="none" spc="0" normalizeH="0">
                <a:ln>
                  <a:noFill/>
                </a:ln>
                <a:solidFill>
                  <a:prstClr val="black"/>
                </a:solidFill>
                <a:effectLst/>
                <a:uLnTx/>
                <a:uFillTx/>
                <a:latin typeface="Helvetica" charset="0"/>
                <a:ea typeface="ＭＳ Ｐゴシック" charset="0"/>
                <a:cs typeface="Arial" charset="0"/>
              </a:rPr>
              <a:t>ДЕЙСТВИЯ</a:t>
            </a:r>
            <a:endParaRPr kumimoji="0" lang="ru" sz="2800" b="0" i="0" u="none" strike="noStrike" kern="0" cap="none" spc="0" normalizeH="0" baseline="0" noProof="0" dirty="0" smtClean="0">
              <a:ln>
                <a:noFill/>
              </a:ln>
              <a:solidFill>
                <a:prstClr val="black"/>
              </a:solidFill>
              <a:effectLst/>
              <a:uLnTx/>
              <a:uFillTx/>
              <a:latin typeface="Helvetica" charset="0"/>
              <a:ea typeface="ＭＳ Ｐゴシック" charset="0"/>
              <a:cs typeface="Arial" charset="0"/>
            </a:endParaRPr>
          </a:p>
        </p:txBody>
      </p:sp>
      <p:sp>
        <p:nvSpPr>
          <p:cNvPr id="75" name="AutoShape 11"/>
          <p:cNvSpPr>
            <a:spLocks noChangeArrowheads="1"/>
          </p:cNvSpPr>
          <p:nvPr/>
        </p:nvSpPr>
        <p:spPr bwMode="auto">
          <a:xfrm>
            <a:off x="360363" y="1309688"/>
            <a:ext cx="2736850" cy="890587"/>
          </a:xfrm>
          <a:prstGeom prst="roundRect">
            <a:avLst>
              <a:gd name="adj" fmla="val 16667"/>
            </a:avLst>
          </a:prstGeom>
          <a:solidFill>
            <a:srgbClr val="953735"/>
          </a:solidFill>
          <a:ln w="9525">
            <a:solidFill>
              <a:sysClr val="window" lastClr="FFFFFF"/>
            </a:solid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2800" b="0" i="0" u="none" strike="noStrike" kern="0" cap="none" spc="0" normalizeH="0">
                <a:ln>
                  <a:noFill/>
                </a:ln>
                <a:solidFill>
                  <a:prstClr val="black"/>
                </a:solidFill>
                <a:effectLst/>
                <a:uLnTx/>
                <a:uFillTx/>
                <a:latin typeface="Helvetica" charset="0"/>
                <a:ea typeface="ＭＳ Ｐゴシック" charset="0"/>
                <a:cs typeface="Arial" charset="0"/>
              </a:rPr>
              <a:t>ГЛАВНЫЕ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2800" b="0" i="0" u="none" strike="noStrike" kern="0" cap="none" spc="0" normalizeH="0">
                <a:ln>
                  <a:noFill/>
                </a:ln>
                <a:solidFill>
                  <a:prstClr val="black"/>
                </a:solidFill>
                <a:effectLst/>
                <a:uLnTx/>
                <a:uFillTx/>
                <a:latin typeface="Helvetica" charset="0"/>
                <a:ea typeface="ＭＳ Ｐゴシック" charset="0"/>
                <a:cs typeface="Arial" charset="0"/>
              </a:rPr>
              <a:t>РЕСУРСЫ</a:t>
            </a:r>
            <a:endParaRPr kumimoji="0" lang="ru" sz="2800" b="0" i="0" u="none" strike="noStrike" kern="0" cap="none" spc="0" normalizeH="0" baseline="0" noProof="0" smtClean="0">
              <a:ln>
                <a:noFill/>
              </a:ln>
              <a:solidFill>
                <a:prstClr val="black"/>
              </a:solidFill>
              <a:effectLst/>
              <a:uLnTx/>
              <a:uFillTx/>
              <a:latin typeface="Helvetica" charset="0"/>
              <a:ea typeface="ＭＳ Ｐゴシック" charset="0"/>
              <a:cs typeface="Arial" charset="0"/>
            </a:endParaRPr>
          </a:p>
        </p:txBody>
      </p:sp>
      <p:sp>
        <p:nvSpPr>
          <p:cNvPr id="76" name="AutoShape 3"/>
          <p:cNvSpPr>
            <a:spLocks noChangeArrowheads="1"/>
          </p:cNvSpPr>
          <p:nvPr/>
        </p:nvSpPr>
        <p:spPr bwMode="auto">
          <a:xfrm>
            <a:off x="5748338" y="179388"/>
            <a:ext cx="3314700" cy="4948237"/>
          </a:xfrm>
          <a:prstGeom prst="roundRect">
            <a:avLst>
              <a:gd name="adj" fmla="val 8426"/>
            </a:avLst>
          </a:prstGeom>
          <a:solidFill>
            <a:sysClr val="window" lastClr="FFFFFF"/>
          </a:solidFill>
          <a:ln w="9525" cap="flat" cmpd="sng" algn="ctr">
            <a:solidFill>
              <a:srgbClr val="8064A2">
                <a:shade val="60000"/>
                <a:satMod val="110000"/>
              </a:srgbClr>
            </a:solidFill>
            <a:prstDash val="solid"/>
            <a:headEnd/>
            <a:tailEn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 sz="1300" b="0" i="0" u="none" strike="noStrike" kern="0" cap="none" spc="0" normalizeH="0" baseline="0" noProof="0">
              <a:ln>
                <a:noFill/>
              </a:ln>
              <a:solidFill>
                <a:prstClr val="white"/>
              </a:solidFill>
              <a:effectLst/>
              <a:uLnTx/>
              <a:uFillTx/>
              <a:latin typeface="Helvetica"/>
              <a:ea typeface="+mn-ea"/>
              <a:cs typeface="Helvetica"/>
            </a:endParaRPr>
          </a:p>
        </p:txBody>
      </p:sp>
      <p:sp>
        <p:nvSpPr>
          <p:cNvPr id="77" name="AutoShape 25"/>
          <p:cNvSpPr>
            <a:spLocks noChangeArrowheads="1"/>
          </p:cNvSpPr>
          <p:nvPr/>
        </p:nvSpPr>
        <p:spPr bwMode="auto">
          <a:xfrm>
            <a:off x="6194425" y="317004"/>
            <a:ext cx="2689225" cy="4730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rtl="0" fontAlgn="base">
              <a:spcBef>
                <a:spcPct val="0"/>
              </a:spcBef>
              <a:spcAft>
                <a:spcPct val="0"/>
              </a:spcAft>
            </a:pPr>
            <a:r>
              <a:rPr lang="ru" sz="3200" b="1" i="0" u="none" dirty="0">
                <a:solidFill>
                  <a:srgbClr val="000000"/>
                </a:solidFill>
                <a:latin typeface="Helvetica" charset="0"/>
                <a:ea typeface="ＭＳ Ｐゴシック" charset="0"/>
                <a:cs typeface="Arial" charset="0"/>
              </a:rPr>
              <a:t>КОМУ?</a:t>
            </a:r>
            <a:endParaRPr lang="ru" sz="3200" b="1" dirty="0">
              <a:solidFill>
                <a:srgbClr val="000000"/>
              </a:solidFill>
              <a:latin typeface="Helvetica" charset="0"/>
              <a:ea typeface="ＭＳ Ｐゴシック" charset="0"/>
              <a:cs typeface="Arial" charset="0"/>
            </a:endParaRPr>
          </a:p>
        </p:txBody>
      </p:sp>
      <p:sp>
        <p:nvSpPr>
          <p:cNvPr id="78" name="AutoShape 10"/>
          <p:cNvSpPr>
            <a:spLocks noChangeArrowheads="1"/>
          </p:cNvSpPr>
          <p:nvPr/>
        </p:nvSpPr>
        <p:spPr bwMode="auto">
          <a:xfrm>
            <a:off x="5949950" y="846900"/>
            <a:ext cx="3035300" cy="852985"/>
          </a:xfrm>
          <a:prstGeom prst="roundRect">
            <a:avLst>
              <a:gd name="adj" fmla="val 16667"/>
            </a:avLst>
          </a:prstGeom>
          <a:solidFill>
            <a:srgbClr val="4F81BD"/>
          </a:solidFill>
          <a:ln w="9525">
            <a:solidFill>
              <a:sysClr val="window" lastClr="FFFFFF"/>
            </a:solid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3000" b="0" i="0" u="none" strike="noStrike" kern="0" cap="none" spc="0" normalizeH="0" dirty="0">
                <a:ln>
                  <a:noFill/>
                </a:ln>
                <a:solidFill>
                  <a:prstClr val="black"/>
                </a:solidFill>
                <a:effectLst/>
                <a:uLnTx/>
                <a:uFillTx/>
                <a:latin typeface="Helvetica" charset="0"/>
                <a:ea typeface="ＭＳ Ｐゴシック" charset="0"/>
                <a:cs typeface="Arial" charset="0"/>
              </a:rPr>
              <a:t>ОТНОШЕНИЯ С КЛИЕНТАМИ</a:t>
            </a:r>
            <a:endParaRPr kumimoji="0" lang="ru" sz="3000" b="0" i="0" u="none" strike="noStrike" kern="0" cap="none" spc="0" normalizeH="0" baseline="0" noProof="0" dirty="0" smtClean="0">
              <a:ln>
                <a:noFill/>
              </a:ln>
              <a:solidFill>
                <a:prstClr val="black"/>
              </a:solidFill>
              <a:effectLst/>
              <a:uLnTx/>
              <a:uFillTx/>
              <a:latin typeface="Helvetica" charset="0"/>
              <a:ea typeface="ＭＳ Ｐゴシック" charset="0"/>
              <a:cs typeface="Arial" charset="0"/>
            </a:endParaRPr>
          </a:p>
        </p:txBody>
      </p:sp>
      <p:sp>
        <p:nvSpPr>
          <p:cNvPr id="79" name="AutoShape 10"/>
          <p:cNvSpPr>
            <a:spLocks noChangeArrowheads="1"/>
          </p:cNvSpPr>
          <p:nvPr/>
        </p:nvSpPr>
        <p:spPr bwMode="auto">
          <a:xfrm>
            <a:off x="5884126" y="3732923"/>
            <a:ext cx="3030811" cy="951408"/>
          </a:xfrm>
          <a:prstGeom prst="roundRect">
            <a:avLst>
              <a:gd name="adj" fmla="val 16667"/>
            </a:avLst>
          </a:prstGeom>
          <a:solidFill>
            <a:srgbClr val="4F81BD"/>
          </a:solidFill>
          <a:ln w="9525">
            <a:solidFill>
              <a:sysClr val="window" lastClr="FFFFFF"/>
            </a:solid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2000" b="0" i="0" u="none" strike="noStrike" kern="0" cap="none" spc="0" normalizeH="0" dirty="0">
                <a:ln>
                  <a:noFill/>
                </a:ln>
                <a:solidFill>
                  <a:prstClr val="black"/>
                </a:solidFill>
                <a:effectLst/>
                <a:uLnTx/>
                <a:uFillTx/>
                <a:latin typeface="Helvetica" charset="0"/>
                <a:ea typeface="ＭＳ Ｐゴシック" charset="0"/>
                <a:cs typeface="Arial" charset="0"/>
              </a:rPr>
              <a:t>ИНФОРМАЦИОННЫЙ И МАРКЕТИНГОВЫЙ КАНАЛ</a:t>
            </a:r>
            <a:endParaRPr kumimoji="0" lang="ru" sz="2000" b="0" i="0" u="none" strike="noStrike" kern="0" cap="none" spc="0" normalizeH="0" baseline="0" noProof="0" dirty="0" smtClean="0">
              <a:ln>
                <a:noFill/>
              </a:ln>
              <a:solidFill>
                <a:prstClr val="black"/>
              </a:solidFill>
              <a:effectLst/>
              <a:uLnTx/>
              <a:uFillTx/>
              <a:latin typeface="Helvetica" charset="0"/>
              <a:ea typeface="ＭＳ Ｐゴシック" charset="0"/>
              <a:cs typeface="Arial" charset="0"/>
            </a:endParaRPr>
          </a:p>
        </p:txBody>
      </p:sp>
      <p:sp>
        <p:nvSpPr>
          <p:cNvPr id="80" name="AutoShape 9"/>
          <p:cNvSpPr>
            <a:spLocks noChangeArrowheads="1"/>
          </p:cNvSpPr>
          <p:nvPr/>
        </p:nvSpPr>
        <p:spPr bwMode="auto">
          <a:xfrm>
            <a:off x="5949950" y="2200275"/>
            <a:ext cx="3013075" cy="1022518"/>
          </a:xfrm>
          <a:prstGeom prst="roundRect">
            <a:avLst>
              <a:gd name="adj" fmla="val 16667"/>
            </a:avLst>
          </a:prstGeom>
          <a:solidFill>
            <a:srgbClr val="4F81BD"/>
          </a:solidFill>
          <a:ln w="9525">
            <a:solidFill>
              <a:sysClr val="window" lastClr="FFFFFF"/>
            </a:solidFill>
            <a:round/>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 sz="3000" b="0" i="0" u="none" strike="noStrike" kern="0" cap="none" spc="0" normalizeH="0" dirty="0">
                <a:ln>
                  <a:noFill/>
                </a:ln>
                <a:solidFill>
                  <a:prstClr val="black"/>
                </a:solidFill>
                <a:effectLst/>
                <a:uLnTx/>
                <a:uFillTx/>
                <a:latin typeface="Helvetica" charset="0"/>
                <a:ea typeface="ＭＳ Ｐゴシック" charset="0"/>
                <a:cs typeface="Arial" charset="0"/>
              </a:rPr>
              <a:t>ЦЕЛЕВАЯ ГРУППА</a:t>
            </a:r>
            <a:endParaRPr kumimoji="0" lang="ru" sz="3000" b="0" i="0" u="none" strike="noStrike" kern="0" cap="none" spc="0" normalizeH="0" baseline="0" noProof="0" dirty="0" smtClean="0">
              <a:ln>
                <a:noFill/>
              </a:ln>
              <a:solidFill>
                <a:prstClr val="black"/>
              </a:solidFill>
              <a:effectLst/>
              <a:uLnTx/>
              <a:uFillTx/>
              <a:latin typeface="Helvetica" charset="0"/>
              <a:ea typeface="ＭＳ Ｐゴシック" charset="0"/>
              <a:cs typeface="Arial" charset="0"/>
            </a:endParaRPr>
          </a:p>
        </p:txBody>
      </p:sp>
      <p:sp>
        <p:nvSpPr>
          <p:cNvPr id="81" name="AutoShape 4"/>
          <p:cNvSpPr>
            <a:spLocks noChangeArrowheads="1"/>
          </p:cNvSpPr>
          <p:nvPr/>
        </p:nvSpPr>
        <p:spPr bwMode="auto">
          <a:xfrm>
            <a:off x="3324225" y="179388"/>
            <a:ext cx="2495550" cy="4948237"/>
          </a:xfrm>
          <a:prstGeom prst="roundRect">
            <a:avLst>
              <a:gd name="adj" fmla="val 16667"/>
            </a:avLst>
          </a:prstGeom>
          <a:solidFill>
            <a:sysClr val="window" lastClr="FFFFFF"/>
          </a:solidFill>
          <a:ln w="12700" cap="flat" cmpd="sng" algn="ctr">
            <a:solidFill>
              <a:srgbClr val="4F81BD"/>
            </a:solidFill>
            <a:prstDash val="solid"/>
            <a:headEnd type="none" w="med" len="med"/>
            <a:tailEnd type="none" w="med" len="med"/>
          </a:ln>
          <a:effectLst/>
        </p:spPr>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 sz="1300" b="0" i="0" u="none" strike="noStrike" kern="0" cap="none" spc="0" normalizeH="0" baseline="0" noProof="0">
              <a:ln>
                <a:noFill/>
              </a:ln>
              <a:solidFill>
                <a:prstClr val="white"/>
              </a:solidFill>
              <a:effectLst/>
              <a:uLnTx/>
              <a:uFillTx/>
              <a:latin typeface="Helvetica"/>
              <a:ea typeface="+mn-ea"/>
              <a:cs typeface="Helvetica"/>
            </a:endParaRPr>
          </a:p>
        </p:txBody>
      </p:sp>
      <p:sp>
        <p:nvSpPr>
          <p:cNvPr id="82" name="AutoShape 26"/>
          <p:cNvSpPr>
            <a:spLocks noChangeArrowheads="1"/>
          </p:cNvSpPr>
          <p:nvPr/>
        </p:nvSpPr>
        <p:spPr bwMode="auto">
          <a:xfrm>
            <a:off x="3352800" y="223838"/>
            <a:ext cx="2532063" cy="3617912"/>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rtl="0" fontAlgn="base">
              <a:spcBef>
                <a:spcPct val="0"/>
              </a:spcBef>
              <a:spcAft>
                <a:spcPct val="0"/>
              </a:spcAft>
            </a:pPr>
            <a:endParaRPr lang="ru" sz="3200" b="1" dirty="0" smtClean="0">
              <a:solidFill>
                <a:srgbClr val="000000"/>
              </a:solidFill>
              <a:latin typeface="Helvetica" charset="0"/>
              <a:ea typeface="ＭＳ Ｐゴシック" charset="0"/>
              <a:cs typeface="Arial" charset="0"/>
            </a:endParaRPr>
          </a:p>
          <a:p>
            <a:pPr algn="ctr" rtl="0" fontAlgn="base">
              <a:spcBef>
                <a:spcPct val="0"/>
              </a:spcBef>
              <a:spcAft>
                <a:spcPct val="0"/>
              </a:spcAft>
            </a:pPr>
            <a:endParaRPr lang="ru" sz="3200" b="1" dirty="0">
              <a:solidFill>
                <a:srgbClr val="000000"/>
              </a:solidFill>
              <a:latin typeface="Helvetica" charset="0"/>
              <a:ea typeface="ＭＳ Ｐゴシック" charset="0"/>
              <a:cs typeface="Arial" charset="0"/>
            </a:endParaRPr>
          </a:p>
          <a:p>
            <a:pPr algn="ctr" rtl="0" fontAlgn="base">
              <a:spcBef>
                <a:spcPct val="0"/>
              </a:spcBef>
              <a:spcAft>
                <a:spcPct val="0"/>
              </a:spcAft>
            </a:pPr>
            <a:r>
              <a:rPr lang="ru" sz="3200" b="1" i="0" u="none">
                <a:solidFill>
                  <a:srgbClr val="000000"/>
                </a:solidFill>
                <a:latin typeface="Helvetica" charset="0"/>
                <a:ea typeface="ＭＳ Ｐゴシック" charset="0"/>
                <a:cs typeface="Arial" charset="0"/>
              </a:rPr>
              <a:t>ЧТО?</a:t>
            </a:r>
            <a:endParaRPr lang="ru" sz="3200" b="1" dirty="0">
              <a:solidFill>
                <a:srgbClr val="000000"/>
              </a:solidFill>
              <a:latin typeface="Helvetica" charset="0"/>
              <a:ea typeface="ＭＳ Ｐゴシック" charset="0"/>
              <a:cs typeface="Arial" charset="0"/>
            </a:endParaRPr>
          </a:p>
        </p:txBody>
      </p:sp>
      <p:cxnSp>
        <p:nvCxnSpPr>
          <p:cNvPr id="85" name="Shape 22"/>
          <p:cNvCxnSpPr/>
          <p:nvPr/>
        </p:nvCxnSpPr>
        <p:spPr>
          <a:xfrm>
            <a:off x="4629151" y="2041525"/>
            <a:ext cx="2809875" cy="158750"/>
          </a:xfrm>
          <a:prstGeom prst="bentConnector2">
            <a:avLst/>
          </a:prstGeom>
          <a:noFill/>
          <a:ln w="57150" cap="flat" cmpd="sng" algn="ctr">
            <a:solidFill>
              <a:srgbClr val="9BBB59">
                <a:shade val="60000"/>
                <a:satMod val="110000"/>
              </a:srgbClr>
            </a:solidFill>
            <a:prstDash val="solid"/>
            <a:round/>
            <a:headEnd type="none" w="med" len="med"/>
            <a:tailEnd type="arrow" w="med" len="med"/>
          </a:ln>
          <a:effectLst/>
        </p:spPr>
      </p:cxnSp>
      <p:cxnSp>
        <p:nvCxnSpPr>
          <p:cNvPr id="86" name="Straight Arrow Connector 85"/>
          <p:cNvCxnSpPr>
            <a:endCxn id="79" idx="0"/>
          </p:cNvCxnSpPr>
          <p:nvPr/>
        </p:nvCxnSpPr>
        <p:spPr>
          <a:xfrm flipH="1">
            <a:off x="7399532" y="3248823"/>
            <a:ext cx="6156" cy="484100"/>
          </a:xfrm>
          <a:prstGeom prst="straightConnector1">
            <a:avLst/>
          </a:prstGeom>
          <a:noFill/>
          <a:ln w="57150" cap="flat" cmpd="sng" algn="ctr">
            <a:solidFill>
              <a:srgbClr val="9BBB59">
                <a:shade val="60000"/>
                <a:satMod val="110000"/>
              </a:srgbClr>
            </a:solidFill>
            <a:prstDash val="solid"/>
            <a:round/>
            <a:headEnd type="none" w="med" len="med"/>
            <a:tailEnd type="arrow" w="med" len="med"/>
          </a:ln>
          <a:effectLst/>
        </p:spPr>
      </p:cxnSp>
      <p:cxnSp>
        <p:nvCxnSpPr>
          <p:cNvPr id="87" name="Straight Arrow Connector 86"/>
          <p:cNvCxnSpPr/>
          <p:nvPr/>
        </p:nvCxnSpPr>
        <p:spPr>
          <a:xfrm>
            <a:off x="7422685" y="4710361"/>
            <a:ext cx="0" cy="902791"/>
          </a:xfrm>
          <a:prstGeom prst="straightConnector1">
            <a:avLst/>
          </a:prstGeom>
          <a:noFill/>
          <a:ln w="57150" cap="flat" cmpd="sng" algn="ctr">
            <a:solidFill>
              <a:srgbClr val="9BBB59">
                <a:shade val="60000"/>
                <a:satMod val="110000"/>
              </a:srgbClr>
            </a:solidFill>
            <a:prstDash val="solid"/>
            <a:round/>
            <a:headEnd type="none" w="med" len="med"/>
            <a:tailEnd type="arrow" w="med" len="med"/>
          </a:ln>
          <a:effectLst/>
        </p:spPr>
      </p:cxnSp>
      <p:cxnSp>
        <p:nvCxnSpPr>
          <p:cNvPr id="88" name="Straight Arrow Connector 87"/>
          <p:cNvCxnSpPr>
            <a:stCxn id="75" idx="2"/>
            <a:endCxn id="74" idx="0"/>
          </p:cNvCxnSpPr>
          <p:nvPr/>
        </p:nvCxnSpPr>
        <p:spPr>
          <a:xfrm rot="16200000" flipH="1">
            <a:off x="1574800" y="2354263"/>
            <a:ext cx="314325" cy="6350"/>
          </a:xfrm>
          <a:prstGeom prst="straightConnector1">
            <a:avLst/>
          </a:prstGeom>
          <a:noFill/>
          <a:ln w="38100" cap="flat" cmpd="sng" algn="ctr">
            <a:solidFill>
              <a:srgbClr val="C0504D"/>
            </a:solidFill>
            <a:prstDash val="solid"/>
            <a:tailEnd type="arrow"/>
          </a:ln>
          <a:effectLst>
            <a:outerShdw blurRad="38100" dist="25400" dir="5400000" algn="t" rotWithShape="0">
              <a:srgbClr val="000000">
                <a:alpha val="50000"/>
              </a:srgbClr>
            </a:outerShdw>
          </a:effectLst>
        </p:spPr>
      </p:cxnSp>
      <p:cxnSp>
        <p:nvCxnSpPr>
          <p:cNvPr id="89" name="Straight Arrow Connector 88"/>
          <p:cNvCxnSpPr>
            <a:stCxn id="72" idx="0"/>
            <a:endCxn id="74" idx="2"/>
          </p:cNvCxnSpPr>
          <p:nvPr/>
        </p:nvCxnSpPr>
        <p:spPr>
          <a:xfrm rot="16200000" flipV="1">
            <a:off x="1529557" y="4082256"/>
            <a:ext cx="420688" cy="9525"/>
          </a:xfrm>
          <a:prstGeom prst="straightConnector1">
            <a:avLst/>
          </a:prstGeom>
          <a:noFill/>
          <a:ln w="38100" cap="flat" cmpd="sng" algn="ctr">
            <a:solidFill>
              <a:srgbClr val="C0504D"/>
            </a:solidFill>
            <a:prstDash val="solid"/>
            <a:tailEnd type="arrow"/>
          </a:ln>
          <a:effectLst>
            <a:outerShdw blurRad="38100" dist="25400" dir="5400000" algn="t" rotWithShape="0">
              <a:srgbClr val="000000">
                <a:alpha val="50000"/>
              </a:srgbClr>
            </a:outerShdw>
          </a:effectLst>
        </p:spPr>
      </p:cxnSp>
      <p:cxnSp>
        <p:nvCxnSpPr>
          <p:cNvPr id="90" name="Straight Arrow Connector 89"/>
          <p:cNvCxnSpPr/>
          <p:nvPr/>
        </p:nvCxnSpPr>
        <p:spPr>
          <a:xfrm flipV="1">
            <a:off x="3097213" y="2725738"/>
            <a:ext cx="533400" cy="0"/>
          </a:xfrm>
          <a:prstGeom prst="straightConnector1">
            <a:avLst/>
          </a:prstGeom>
          <a:noFill/>
          <a:ln w="38100" cap="flat" cmpd="sng" algn="ctr">
            <a:solidFill>
              <a:srgbClr val="C0504D"/>
            </a:solidFill>
            <a:prstDash val="solid"/>
            <a:tailEnd type="arrow"/>
          </a:ln>
          <a:effectLst>
            <a:outerShdw blurRad="38100" dist="25400" dir="5400000" algn="t" rotWithShape="0">
              <a:srgbClr val="000000">
                <a:alpha val="50000"/>
              </a:srgbClr>
            </a:outerShdw>
          </a:effectLst>
        </p:spPr>
      </p:cxnSp>
      <p:cxnSp>
        <p:nvCxnSpPr>
          <p:cNvPr id="91" name="Straight Arrow Connector 90"/>
          <p:cNvCxnSpPr/>
          <p:nvPr/>
        </p:nvCxnSpPr>
        <p:spPr>
          <a:xfrm flipV="1">
            <a:off x="3409950" y="6211888"/>
            <a:ext cx="2338388" cy="14287"/>
          </a:xfrm>
          <a:prstGeom prst="straightConnector1">
            <a:avLst/>
          </a:prstGeom>
          <a:noFill/>
          <a:ln w="38100" cap="flat" cmpd="sng" algn="ctr">
            <a:solidFill>
              <a:srgbClr val="4F81BD"/>
            </a:solidFill>
            <a:prstDash val="solid"/>
            <a:headEnd type="arrow"/>
            <a:tailEnd type="arrow"/>
          </a:ln>
          <a:effectLst>
            <a:outerShdw blurRad="38100" dist="25400" dir="5400000" algn="t" rotWithShape="0">
              <a:srgbClr val="000000">
                <a:alpha val="50000"/>
              </a:srgbClr>
            </a:outerShdw>
          </a:effectLst>
        </p:spPr>
      </p:cxnSp>
      <p:cxnSp>
        <p:nvCxnSpPr>
          <p:cNvPr id="92" name="Straight Arrow Connector 91"/>
          <p:cNvCxnSpPr/>
          <p:nvPr/>
        </p:nvCxnSpPr>
        <p:spPr>
          <a:xfrm rot="5400000" flipH="1" flipV="1">
            <a:off x="1581150" y="5275263"/>
            <a:ext cx="295275" cy="0"/>
          </a:xfrm>
          <a:prstGeom prst="straightConnector1">
            <a:avLst/>
          </a:prstGeom>
          <a:noFill/>
          <a:ln w="38100" cap="flat" cmpd="sng" algn="ctr">
            <a:solidFill>
              <a:srgbClr val="C0504D"/>
            </a:solidFill>
            <a:prstDash val="solid"/>
            <a:tailEnd type="arrow"/>
          </a:ln>
          <a:effectLst>
            <a:outerShdw blurRad="38100" dist="25400" dir="5400000" algn="t" rotWithShape="0">
              <a:srgbClr val="000000">
                <a:alpha val="50000"/>
              </a:srgbClr>
            </a:outerShdw>
          </a:effectLst>
        </p:spPr>
      </p:cxnSp>
      <p:cxnSp>
        <p:nvCxnSpPr>
          <p:cNvPr id="93" name="Elbow Connector 92"/>
          <p:cNvCxnSpPr>
            <a:endCxn id="78" idx="1"/>
          </p:cNvCxnSpPr>
          <p:nvPr/>
        </p:nvCxnSpPr>
        <p:spPr>
          <a:xfrm flipV="1">
            <a:off x="2924175" y="1273393"/>
            <a:ext cx="3025775" cy="997992"/>
          </a:xfrm>
          <a:prstGeom prst="bentConnector3">
            <a:avLst>
              <a:gd name="adj1" fmla="val 50000"/>
            </a:avLst>
          </a:prstGeom>
          <a:noFill/>
          <a:ln w="38100" cap="flat" cmpd="sng" algn="ctr">
            <a:solidFill>
              <a:srgbClr val="C0504D"/>
            </a:solidFill>
            <a:prstDash val="solid"/>
            <a:tailEnd type="arrow"/>
          </a:ln>
          <a:effectLst>
            <a:outerShdw blurRad="38100" dist="25400" dir="5400000" algn="t" rotWithShape="0">
              <a:srgbClr val="000000">
                <a:alpha val="50000"/>
              </a:srgbClr>
            </a:outerShdw>
          </a:effectLst>
        </p:spPr>
      </p:cxnSp>
    </p:spTree>
    <p:extLst>
      <p:ext uri="{BB962C8B-B14F-4D97-AF65-F5344CB8AC3E}">
        <p14:creationId xmlns:p14="http://schemas.microsoft.com/office/powerpoint/2010/main" val="95395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1"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2"/>
                                        </p:tgtEl>
                                        <p:attrNameLst>
                                          <p:attrName>ppt_x</p:attrName>
                                          <p:attrName>ppt_y</p:attrName>
                                        </p:attrNameLst>
                                      </p:cBhvr>
                                    </p:animMotion>
                                    <p:animRot by="1500000">
                                      <p:cBhvr>
                                        <p:cTn id="7" dur="125" fill="hold">
                                          <p:stCondLst>
                                            <p:cond delay="0"/>
                                          </p:stCondLst>
                                        </p:cTn>
                                        <p:tgtEl>
                                          <p:spTgt spid="82"/>
                                        </p:tgtEl>
                                        <p:attrNameLst>
                                          <p:attrName>r</p:attrName>
                                        </p:attrNameLst>
                                      </p:cBhvr>
                                    </p:animRot>
                                    <p:animRot by="-1500000">
                                      <p:cBhvr>
                                        <p:cTn id="8" dur="125" fill="hold">
                                          <p:stCondLst>
                                            <p:cond delay="125"/>
                                          </p:stCondLst>
                                        </p:cTn>
                                        <p:tgtEl>
                                          <p:spTgt spid="82"/>
                                        </p:tgtEl>
                                        <p:attrNameLst>
                                          <p:attrName>r</p:attrName>
                                        </p:attrNameLst>
                                      </p:cBhvr>
                                    </p:animRot>
                                    <p:animRot by="-1500000">
                                      <p:cBhvr>
                                        <p:cTn id="9" dur="125" fill="hold">
                                          <p:stCondLst>
                                            <p:cond delay="250"/>
                                          </p:stCondLst>
                                        </p:cTn>
                                        <p:tgtEl>
                                          <p:spTgt spid="82"/>
                                        </p:tgtEl>
                                        <p:attrNameLst>
                                          <p:attrName>r</p:attrName>
                                        </p:attrNameLst>
                                      </p:cBhvr>
                                    </p:animRot>
                                    <p:animRot by="1500000">
                                      <p:cBhvr>
                                        <p:cTn id="10" dur="125" fill="hold">
                                          <p:stCondLst>
                                            <p:cond delay="375"/>
                                          </p:stCondLst>
                                        </p:cTn>
                                        <p:tgtEl>
                                          <p:spTgt spid="8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8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78"/>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91"/>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animBg="1"/>
      <p:bldP spid="74" grpId="0" animBg="1"/>
      <p:bldP spid="75" grpId="0" animBg="1"/>
      <p:bldP spid="78" grpId="0" animBg="1"/>
      <p:bldP spid="79" grpId="0" animBg="1"/>
      <p:bldP spid="80" grpId="0" animBg="1"/>
      <p:bldP spid="82"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Пример бизнес-модели реального предприятия</a:t>
            </a:r>
            <a:endParaRPr lang="ru" noProof="0" dirty="0"/>
          </a:p>
        </p:txBody>
      </p:sp>
      <p:sp>
        <p:nvSpPr>
          <p:cNvPr id="3" name="Content Placeholder 2"/>
          <p:cNvSpPr>
            <a:spLocks noGrp="1"/>
          </p:cNvSpPr>
          <p:nvPr>
            <p:ph idx="1"/>
          </p:nvPr>
        </p:nvSpPr>
        <p:spPr/>
        <p:txBody>
          <a:bodyPr/>
          <a:lstStyle/>
          <a:p>
            <a:endParaRPr lang="ru"/>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82</a:t>
            </a:fld>
            <a:endParaRPr lang="ru"/>
          </a:p>
        </p:txBody>
      </p:sp>
    </p:spTree>
    <p:extLst>
      <p:ext uri="{BB962C8B-B14F-4D97-AF65-F5344CB8AC3E}">
        <p14:creationId xmlns:p14="http://schemas.microsoft.com/office/powerpoint/2010/main" val="103229081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1189433" y="210528"/>
            <a:ext cx="7738889" cy="792163"/>
          </a:xfrm>
        </p:spPr>
        <p:txBody>
          <a:bodyPr>
            <a:noAutofit/>
          </a:bodyPr>
          <a:lstStyle/>
          <a:p>
            <a:pPr rtl="0"/>
            <a:r>
              <a:rPr lang="ru" sz="3200" b="1" i="0" u="none" dirty="0">
                <a:latin typeface="Calibri" charset="0"/>
              </a:rPr>
              <a:t>Пример:</a:t>
            </a:r>
            <a:r>
              <a:rPr lang="ru" sz="3200" b="0" i="0" u="none" dirty="0">
                <a:latin typeface="Calibri" charset="0"/>
              </a:rPr>
              <a:t> </a:t>
            </a:r>
            <a:r>
              <a:rPr lang="ru" sz="3200" b="1" i="0" u="none" dirty="0">
                <a:latin typeface="Calibri" charset="0"/>
              </a:rPr>
              <a:t>Эстонский производитель хлебобулочных изделий</a:t>
            </a:r>
          </a:p>
        </p:txBody>
      </p:sp>
      <p:grpSp>
        <p:nvGrpSpPr>
          <p:cNvPr id="4" name="Group 3"/>
          <p:cNvGrpSpPr>
            <a:grpSpLocks/>
          </p:cNvGrpSpPr>
          <p:nvPr/>
        </p:nvGrpSpPr>
        <p:grpSpPr bwMode="auto">
          <a:xfrm>
            <a:off x="3611563" y="1557932"/>
            <a:ext cx="1905000" cy="3505200"/>
            <a:chOff x="2294" y="1044"/>
            <a:chExt cx="1200" cy="2208"/>
          </a:xfrm>
          <a:noFill/>
        </p:grpSpPr>
        <p:sp>
          <p:nvSpPr>
            <p:cNvPr id="41" name="AutoShape 4"/>
            <p:cNvSpPr>
              <a:spLocks noChangeArrowheads="1"/>
            </p:cNvSpPr>
            <p:nvPr/>
          </p:nvSpPr>
          <p:spPr bwMode="auto">
            <a:xfrm>
              <a:off x="2294" y="1044"/>
              <a:ext cx="1200" cy="2208"/>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endParaRPr lang="ru" sz="1200"/>
            </a:p>
          </p:txBody>
        </p:sp>
        <p:sp>
          <p:nvSpPr>
            <p:cNvPr id="42" name="AutoShape 26"/>
            <p:cNvSpPr>
              <a:spLocks noChangeArrowheads="1"/>
            </p:cNvSpPr>
            <p:nvPr/>
          </p:nvSpPr>
          <p:spPr bwMode="auto">
            <a:xfrm>
              <a:off x="2390" y="1121"/>
              <a:ext cx="1008" cy="240"/>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2200" b="1" i="0" u="none">
                  <a:solidFill>
                    <a:schemeClr val="tx1"/>
                  </a:solidFill>
                </a:rPr>
                <a:t>ЧТО</a:t>
              </a:r>
              <a:endParaRPr lang="ru" sz="2200" b="1" dirty="0">
                <a:solidFill>
                  <a:schemeClr val="tx1"/>
                </a:solidFill>
              </a:endParaRPr>
            </a:p>
          </p:txBody>
        </p:sp>
      </p:grpSp>
      <p:grpSp>
        <p:nvGrpSpPr>
          <p:cNvPr id="6" name="Group 5"/>
          <p:cNvGrpSpPr>
            <a:grpSpLocks/>
          </p:cNvGrpSpPr>
          <p:nvPr/>
        </p:nvGrpSpPr>
        <p:grpSpPr bwMode="auto">
          <a:xfrm>
            <a:off x="106363" y="1557932"/>
            <a:ext cx="3505200" cy="3505200"/>
            <a:chOff x="86" y="1044"/>
            <a:chExt cx="2208" cy="2208"/>
          </a:xfrm>
          <a:noFill/>
        </p:grpSpPr>
        <p:sp>
          <p:nvSpPr>
            <p:cNvPr id="37" name="AutoShape 5"/>
            <p:cNvSpPr>
              <a:spLocks noChangeArrowheads="1"/>
            </p:cNvSpPr>
            <p:nvPr/>
          </p:nvSpPr>
          <p:spPr bwMode="auto">
            <a:xfrm>
              <a:off x="86" y="1044"/>
              <a:ext cx="2208" cy="2208"/>
            </a:xfrm>
            <a:prstGeom prst="roundRect">
              <a:avLst>
                <a:gd name="adj" fmla="val 9782"/>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endParaRPr lang="ru" sz="1200"/>
            </a:p>
          </p:txBody>
        </p:sp>
        <p:sp>
          <p:nvSpPr>
            <p:cNvPr id="38" name="AutoShape 24"/>
            <p:cNvSpPr>
              <a:spLocks noChangeArrowheads="1"/>
            </p:cNvSpPr>
            <p:nvPr/>
          </p:nvSpPr>
          <p:spPr bwMode="auto">
            <a:xfrm>
              <a:off x="134" y="1140"/>
              <a:ext cx="1008" cy="240"/>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2200" b="1" i="0" u="none">
                  <a:solidFill>
                    <a:schemeClr val="tx1"/>
                  </a:solidFill>
                </a:rPr>
                <a:t>КАК</a:t>
              </a:r>
              <a:endParaRPr lang="ru" sz="2200" b="1" dirty="0">
                <a:solidFill>
                  <a:schemeClr val="tx1"/>
                </a:solidFill>
              </a:endParaRPr>
            </a:p>
          </p:txBody>
        </p:sp>
      </p:grpSp>
      <p:grpSp>
        <p:nvGrpSpPr>
          <p:cNvPr id="7" name="Group 6"/>
          <p:cNvGrpSpPr>
            <a:grpSpLocks/>
          </p:cNvGrpSpPr>
          <p:nvPr/>
        </p:nvGrpSpPr>
        <p:grpSpPr bwMode="auto">
          <a:xfrm>
            <a:off x="5516563" y="1557932"/>
            <a:ext cx="3505200" cy="3505200"/>
            <a:chOff x="3494" y="1044"/>
            <a:chExt cx="2208" cy="2208"/>
          </a:xfrm>
          <a:noFill/>
        </p:grpSpPr>
        <p:sp>
          <p:nvSpPr>
            <p:cNvPr id="35" name="AutoShape 3"/>
            <p:cNvSpPr>
              <a:spLocks noChangeArrowheads="1"/>
            </p:cNvSpPr>
            <p:nvPr/>
          </p:nvSpPr>
          <p:spPr bwMode="auto">
            <a:xfrm>
              <a:off x="3494" y="1044"/>
              <a:ext cx="2208" cy="2208"/>
            </a:xfrm>
            <a:prstGeom prst="roundRect">
              <a:avLst>
                <a:gd name="adj" fmla="val 8426"/>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endParaRPr lang="ru" sz="1200"/>
            </a:p>
          </p:txBody>
        </p:sp>
        <p:sp>
          <p:nvSpPr>
            <p:cNvPr id="36" name="AutoShape 25"/>
            <p:cNvSpPr>
              <a:spLocks noChangeArrowheads="1"/>
            </p:cNvSpPr>
            <p:nvPr/>
          </p:nvSpPr>
          <p:spPr bwMode="auto">
            <a:xfrm>
              <a:off x="4646" y="1140"/>
              <a:ext cx="1008" cy="240"/>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2000" b="1" i="0" u="none">
                  <a:solidFill>
                    <a:schemeClr val="tx1"/>
                  </a:solidFill>
                </a:rPr>
                <a:t>КОМУ</a:t>
              </a:r>
              <a:endParaRPr lang="ru" sz="2000" b="1" dirty="0">
                <a:solidFill>
                  <a:schemeClr val="tx1"/>
                </a:solidFill>
              </a:endParaRPr>
            </a:p>
          </p:txBody>
        </p:sp>
      </p:grpSp>
      <p:grpSp>
        <p:nvGrpSpPr>
          <p:cNvPr id="67591" name="Group 7"/>
          <p:cNvGrpSpPr>
            <a:grpSpLocks/>
          </p:cNvGrpSpPr>
          <p:nvPr/>
        </p:nvGrpSpPr>
        <p:grpSpPr bwMode="auto">
          <a:xfrm>
            <a:off x="3635378" y="2060993"/>
            <a:ext cx="1881189" cy="2952926"/>
            <a:chOff x="2309" y="1593"/>
            <a:chExt cx="1185" cy="1628"/>
          </a:xfrm>
        </p:grpSpPr>
        <p:sp>
          <p:nvSpPr>
            <p:cNvPr id="33" name="AutoShape 6"/>
            <p:cNvSpPr>
              <a:spLocks noChangeArrowheads="1"/>
            </p:cNvSpPr>
            <p:nvPr/>
          </p:nvSpPr>
          <p:spPr bwMode="auto">
            <a:xfrm>
              <a:off x="2390" y="1593"/>
              <a:ext cx="1008" cy="244"/>
            </a:xfrm>
            <a:prstGeom prst="roundRect">
              <a:avLst>
                <a:gd name="adj" fmla="val 16667"/>
              </a:avLst>
            </a:prstGeom>
            <a:solidFill>
              <a:schemeClr val="accent3">
                <a:lumMod val="75000"/>
              </a:schemeClr>
            </a:solidFill>
            <a:ln w="9525">
              <a:solidFill>
                <a:schemeClr val="bg1"/>
              </a:solidFill>
              <a:round/>
              <a:headEnd/>
              <a:tailEnd/>
            </a:ln>
          </p:spPr>
          <p:txBody>
            <a:bodyPr wrap="none" anchor="ctr"/>
            <a:lstStyle/>
            <a:p>
              <a:pPr algn="ctr" rtl="0"/>
              <a:r>
                <a:rPr lang="ru" sz="2200" b="1" i="0" u="none"/>
                <a:t>ПРЕДЛОЖЕНИЕ</a:t>
              </a:r>
              <a:endParaRPr lang="ru" sz="2200" b="1" dirty="0"/>
            </a:p>
          </p:txBody>
        </p:sp>
        <p:sp>
          <p:nvSpPr>
            <p:cNvPr id="34" name="AutoShape 15"/>
            <p:cNvSpPr>
              <a:spLocks noChangeArrowheads="1"/>
            </p:cNvSpPr>
            <p:nvPr/>
          </p:nvSpPr>
          <p:spPr bwMode="auto">
            <a:xfrm>
              <a:off x="2309" y="1871"/>
              <a:ext cx="1185" cy="1350"/>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700" b="0" i="0" u="none" dirty="0">
                  <a:solidFill>
                    <a:schemeClr val="tx1"/>
                  </a:solidFill>
                </a:rPr>
                <a:t>Качественное изделие</a:t>
              </a:r>
            </a:p>
            <a:p>
              <a:pPr algn="ctr" rtl="0">
                <a:defRPr/>
              </a:pPr>
              <a:r>
                <a:rPr lang="ru" sz="1700" b="1" i="0" u="none" dirty="0">
                  <a:solidFill>
                    <a:schemeClr val="tx1"/>
                  </a:solidFill>
                </a:rPr>
                <a:t>Разумная стоимость</a:t>
              </a:r>
            </a:p>
            <a:p>
              <a:pPr algn="ctr" rtl="0">
                <a:defRPr/>
              </a:pPr>
              <a:r>
                <a:rPr lang="ru" sz="1700" b="0" i="0" u="none" dirty="0">
                  <a:solidFill>
                    <a:schemeClr val="tx1"/>
                  </a:solidFill>
                </a:rPr>
                <a:t>Учитывает традиции</a:t>
              </a:r>
            </a:p>
            <a:p>
              <a:pPr algn="ctr" rtl="0">
                <a:defRPr/>
              </a:pPr>
              <a:r>
                <a:rPr lang="ru" sz="1700" b="1" i="0" u="none" dirty="0">
                  <a:solidFill>
                    <a:schemeClr val="tx1"/>
                  </a:solidFill>
                </a:rPr>
                <a:t>Упрощение действий потребителя</a:t>
              </a:r>
              <a:endParaRPr lang="ru" sz="1700" b="1" dirty="0">
                <a:solidFill>
                  <a:schemeClr val="tx1"/>
                </a:solidFill>
              </a:endParaRPr>
            </a:p>
          </p:txBody>
        </p:sp>
      </p:grpSp>
      <p:grpSp>
        <p:nvGrpSpPr>
          <p:cNvPr id="67592" name="Group 8"/>
          <p:cNvGrpSpPr>
            <a:grpSpLocks/>
          </p:cNvGrpSpPr>
          <p:nvPr/>
        </p:nvGrpSpPr>
        <p:grpSpPr bwMode="auto">
          <a:xfrm>
            <a:off x="1843089" y="3466107"/>
            <a:ext cx="1655763" cy="1790701"/>
            <a:chOff x="1187" y="1092"/>
            <a:chExt cx="1043" cy="1128"/>
          </a:xfrm>
        </p:grpSpPr>
        <p:sp>
          <p:nvSpPr>
            <p:cNvPr id="31" name="AutoShape 13"/>
            <p:cNvSpPr>
              <a:spLocks noChangeArrowheads="1"/>
            </p:cNvSpPr>
            <p:nvPr/>
          </p:nvSpPr>
          <p:spPr bwMode="auto">
            <a:xfrm>
              <a:off x="1205" y="1092"/>
              <a:ext cx="1008" cy="384"/>
            </a:xfrm>
            <a:prstGeom prst="roundRect">
              <a:avLst>
                <a:gd name="adj" fmla="val 16667"/>
              </a:avLst>
            </a:prstGeom>
            <a:solidFill>
              <a:schemeClr val="accent3">
                <a:lumMod val="75000"/>
              </a:schemeClr>
            </a:solidFill>
            <a:ln w="9525">
              <a:solidFill>
                <a:schemeClr val="accent3">
                  <a:lumMod val="75000"/>
                </a:schemeClr>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2000" b="1" i="0" u="none"/>
                <a:t>ПАРТНЕРЫ</a:t>
              </a:r>
              <a:endParaRPr lang="ru" sz="2000" b="1" dirty="0"/>
            </a:p>
          </p:txBody>
        </p:sp>
        <p:sp>
          <p:nvSpPr>
            <p:cNvPr id="32" name="AutoShape 16"/>
            <p:cNvSpPr>
              <a:spLocks noChangeArrowheads="1"/>
            </p:cNvSpPr>
            <p:nvPr/>
          </p:nvSpPr>
          <p:spPr bwMode="auto">
            <a:xfrm>
              <a:off x="1187" y="1490"/>
              <a:ext cx="1043" cy="730"/>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b="0" i="0" u="none" dirty="0">
                  <a:solidFill>
                    <a:schemeClr val="tx1"/>
                  </a:solidFill>
                </a:rPr>
                <a:t>Разработчики веществ, улучшающих качество муки</a:t>
              </a:r>
            </a:p>
            <a:p>
              <a:pPr algn="ctr" rtl="0">
                <a:defRPr/>
              </a:pPr>
              <a:r>
                <a:rPr lang="ru" b="0" i="0" u="none" dirty="0">
                  <a:solidFill>
                    <a:schemeClr val="tx1"/>
                  </a:solidFill>
                </a:rPr>
                <a:t>Транспорт</a:t>
              </a:r>
              <a:endParaRPr lang="ru" dirty="0">
                <a:solidFill>
                  <a:schemeClr val="tx1"/>
                </a:solidFill>
              </a:endParaRPr>
            </a:p>
            <a:p>
              <a:pPr algn="ctr" rtl="0">
                <a:defRPr/>
              </a:pPr>
              <a:r>
                <a:rPr lang="ru" b="0" i="0" u="none" dirty="0">
                  <a:solidFill>
                    <a:schemeClr val="tx1"/>
                  </a:solidFill>
                </a:rPr>
                <a:t>(Материнское предприятие)</a:t>
              </a:r>
            </a:p>
          </p:txBody>
        </p:sp>
      </p:grpSp>
      <p:grpSp>
        <p:nvGrpSpPr>
          <p:cNvPr id="67593" name="Group 9"/>
          <p:cNvGrpSpPr>
            <a:grpSpLocks/>
          </p:cNvGrpSpPr>
          <p:nvPr/>
        </p:nvGrpSpPr>
        <p:grpSpPr bwMode="auto">
          <a:xfrm>
            <a:off x="5580064" y="3640733"/>
            <a:ext cx="1728788" cy="1800226"/>
            <a:chOff x="3585" y="2268"/>
            <a:chExt cx="1089" cy="1134"/>
          </a:xfrm>
        </p:grpSpPr>
        <p:sp>
          <p:nvSpPr>
            <p:cNvPr id="29" name="AutoShape 10"/>
            <p:cNvSpPr>
              <a:spLocks noChangeArrowheads="1"/>
            </p:cNvSpPr>
            <p:nvPr/>
          </p:nvSpPr>
          <p:spPr bwMode="auto">
            <a:xfrm>
              <a:off x="3585" y="2268"/>
              <a:ext cx="1083" cy="454"/>
            </a:xfrm>
            <a:prstGeom prst="roundRect">
              <a:avLst>
                <a:gd name="adj" fmla="val 16667"/>
              </a:avLst>
            </a:prstGeom>
            <a:solidFill>
              <a:schemeClr val="accent3">
                <a:lumMod val="75000"/>
              </a:schemeClr>
            </a:solidFill>
            <a:ln w="9525">
              <a:solidFill>
                <a:schemeClr val="bg1"/>
              </a:solidFill>
              <a:round/>
              <a:headEnd/>
              <a:tailEnd/>
            </a:ln>
          </p:spPr>
          <p:txBody>
            <a:bodyPr wrap="none" anchor="ctr"/>
            <a:lstStyle/>
            <a:p>
              <a:pPr algn="ctr" rtl="0"/>
              <a:r>
                <a:rPr lang="ru" sz="1600" b="1" i="0" u="none" dirty="0"/>
                <a:t>ИНФОРМАЦИОННЫЙ КАНАЛ И </a:t>
              </a:r>
              <a:r>
                <a:rPr lang="ru" sz="1600" b="0" i="0" u="none" dirty="0"/>
                <a:t> </a:t>
              </a:r>
            </a:p>
            <a:p>
              <a:pPr algn="ctr" rtl="0"/>
              <a:r>
                <a:rPr lang="ru" sz="1600" b="1" i="0" u="none" dirty="0"/>
                <a:t>КАНАЛ ПРОДАЖ</a:t>
              </a:r>
              <a:endParaRPr lang="ru" sz="1600" b="1" dirty="0"/>
            </a:p>
          </p:txBody>
        </p:sp>
        <p:sp>
          <p:nvSpPr>
            <p:cNvPr id="30" name="AutoShape 17"/>
            <p:cNvSpPr>
              <a:spLocks noChangeArrowheads="1"/>
            </p:cNvSpPr>
            <p:nvPr/>
          </p:nvSpPr>
          <p:spPr bwMode="auto">
            <a:xfrm>
              <a:off x="3585" y="2722"/>
              <a:ext cx="1089" cy="680"/>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p>
              <a:pPr algn="ctr" rtl="0"/>
              <a:r>
                <a:rPr lang="ru" sz="1700" b="0" i="0" u="none" dirty="0">
                  <a:solidFill>
                    <a:schemeClr val="tx1"/>
                  </a:solidFill>
                  <a:latin typeface="Calibri" charset="0"/>
                  <a:ea typeface="ＭＳ Ｐゴシック" charset="0"/>
                  <a:cs typeface="Arial" charset="0"/>
                </a:rPr>
                <a:t>СМИ (реклама)</a:t>
              </a:r>
            </a:p>
            <a:p>
              <a:pPr algn="ctr" rtl="0"/>
              <a:r>
                <a:rPr lang="ru" sz="1700" b="0" i="0" u="none" dirty="0">
                  <a:solidFill>
                    <a:schemeClr val="tx1"/>
                  </a:solidFill>
                  <a:latin typeface="Calibri" charset="0"/>
                  <a:ea typeface="ＭＳ Ｐゴシック" charset="0"/>
                  <a:cs typeface="Arial" charset="0"/>
                </a:rPr>
                <a:t>Крупные сети</a:t>
              </a:r>
              <a:endParaRPr lang="ru" sz="1700" dirty="0">
                <a:solidFill>
                  <a:schemeClr val="tx1"/>
                </a:solidFill>
                <a:latin typeface="Calibri" charset="0"/>
                <a:ea typeface="ＭＳ Ｐゴシック" charset="0"/>
                <a:cs typeface="Arial" charset="0"/>
              </a:endParaRPr>
            </a:p>
            <a:p>
              <a:pPr algn="ctr" rtl="0"/>
              <a:r>
                <a:rPr lang="ru" sz="1700" b="0" i="0" u="none" dirty="0">
                  <a:solidFill>
                    <a:schemeClr val="tx1"/>
                  </a:solidFill>
                  <a:latin typeface="Calibri" charset="0"/>
                  <a:ea typeface="ＭＳ Ｐゴシック" charset="0"/>
                  <a:cs typeface="Arial" charset="0"/>
                </a:rPr>
                <a:t>Небольшие магазины</a:t>
              </a:r>
              <a:endParaRPr lang="ru" sz="1700" dirty="0">
                <a:solidFill>
                  <a:schemeClr val="tx1"/>
                </a:solidFill>
                <a:latin typeface="Calibri" charset="0"/>
                <a:ea typeface="ＭＳ Ｐゴシック" charset="0"/>
                <a:cs typeface="Arial" charset="0"/>
              </a:endParaRPr>
            </a:p>
          </p:txBody>
        </p:sp>
      </p:grpSp>
      <p:grpSp>
        <p:nvGrpSpPr>
          <p:cNvPr id="67594" name="Group 10"/>
          <p:cNvGrpSpPr>
            <a:grpSpLocks/>
          </p:cNvGrpSpPr>
          <p:nvPr/>
        </p:nvGrpSpPr>
        <p:grpSpPr bwMode="auto">
          <a:xfrm>
            <a:off x="1919928" y="1634133"/>
            <a:ext cx="1600200" cy="1636713"/>
            <a:chOff x="1205" y="2172"/>
            <a:chExt cx="1008" cy="1031"/>
          </a:xfrm>
        </p:grpSpPr>
        <p:sp>
          <p:nvSpPr>
            <p:cNvPr id="27" name="AutoShape 11"/>
            <p:cNvSpPr>
              <a:spLocks noChangeArrowheads="1"/>
            </p:cNvSpPr>
            <p:nvPr/>
          </p:nvSpPr>
          <p:spPr bwMode="auto">
            <a:xfrm>
              <a:off x="1205" y="2172"/>
              <a:ext cx="1008" cy="384"/>
            </a:xfrm>
            <a:prstGeom prst="roundRect">
              <a:avLst>
                <a:gd name="adj" fmla="val 16667"/>
              </a:avLst>
            </a:prstGeom>
            <a:solidFill>
              <a:schemeClr val="accent3">
                <a:lumMod val="75000"/>
              </a:schemeClr>
            </a:solidFill>
            <a:ln w="9525">
              <a:solidFill>
                <a:schemeClr val="bg1"/>
              </a:solidFill>
              <a:round/>
              <a:headEnd/>
              <a:tailEnd/>
            </a:ln>
          </p:spPr>
          <p:txBody>
            <a:bodyPr wrap="none" anchor="ctr"/>
            <a:lstStyle/>
            <a:p>
              <a:pPr algn="ctr" rtl="0"/>
              <a:r>
                <a:rPr lang="ru" sz="2000" b="1" i="0" u="none"/>
                <a:t>ДЕЙСТВИЯ</a:t>
              </a:r>
              <a:endParaRPr lang="ru" sz="2000" b="1" dirty="0"/>
            </a:p>
          </p:txBody>
        </p:sp>
        <p:sp>
          <p:nvSpPr>
            <p:cNvPr id="28" name="AutoShape 18"/>
            <p:cNvSpPr>
              <a:spLocks noChangeArrowheads="1"/>
            </p:cNvSpPr>
            <p:nvPr/>
          </p:nvSpPr>
          <p:spPr bwMode="auto">
            <a:xfrm>
              <a:off x="1205" y="2557"/>
              <a:ext cx="1008" cy="646"/>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b="0" i="0" u="none">
                  <a:solidFill>
                    <a:schemeClr val="tx1"/>
                  </a:solidFill>
                </a:rPr>
                <a:t>Производство</a:t>
              </a:r>
            </a:p>
            <a:p>
              <a:pPr algn="ctr" rtl="0">
                <a:defRPr/>
              </a:pPr>
              <a:r>
                <a:rPr lang="ru" b="0" i="0" u="none">
                  <a:solidFill>
                    <a:schemeClr val="tx1"/>
                  </a:solidFill>
                </a:rPr>
                <a:t>Маркетинг</a:t>
              </a:r>
            </a:p>
            <a:p>
              <a:pPr algn="ctr" rtl="0">
                <a:defRPr/>
              </a:pPr>
              <a:r>
                <a:rPr lang="ru" b="0" i="0" u="none">
                  <a:solidFill>
                    <a:schemeClr val="tx1"/>
                  </a:solidFill>
                </a:rPr>
                <a:t>Разработка продукции</a:t>
              </a:r>
            </a:p>
            <a:p>
              <a:pPr algn="ctr" rtl="0">
                <a:defRPr/>
              </a:pPr>
              <a:r>
                <a:rPr lang="ru" b="0" i="0" u="none">
                  <a:solidFill>
                    <a:schemeClr val="tx1"/>
                  </a:solidFill>
                </a:rPr>
                <a:t>Транспорт</a:t>
              </a:r>
              <a:endParaRPr lang="ru" dirty="0">
                <a:solidFill>
                  <a:schemeClr val="tx1"/>
                </a:solidFill>
              </a:endParaRPr>
            </a:p>
          </p:txBody>
        </p:sp>
      </p:grpSp>
      <p:grpSp>
        <p:nvGrpSpPr>
          <p:cNvPr id="67595" name="Group 11"/>
          <p:cNvGrpSpPr>
            <a:grpSpLocks/>
          </p:cNvGrpSpPr>
          <p:nvPr/>
        </p:nvGrpSpPr>
        <p:grpSpPr bwMode="auto">
          <a:xfrm>
            <a:off x="5580064" y="1634132"/>
            <a:ext cx="1681163" cy="1506538"/>
            <a:chOff x="3534" y="1092"/>
            <a:chExt cx="1059" cy="949"/>
          </a:xfrm>
        </p:grpSpPr>
        <p:sp>
          <p:nvSpPr>
            <p:cNvPr id="25" name="AutoShape 8"/>
            <p:cNvSpPr>
              <a:spLocks noChangeArrowheads="1"/>
            </p:cNvSpPr>
            <p:nvPr/>
          </p:nvSpPr>
          <p:spPr bwMode="auto">
            <a:xfrm>
              <a:off x="3585" y="1092"/>
              <a:ext cx="1008" cy="315"/>
            </a:xfrm>
            <a:prstGeom prst="roundRect">
              <a:avLst>
                <a:gd name="adj" fmla="val 16667"/>
              </a:avLst>
            </a:prstGeom>
            <a:solidFill>
              <a:schemeClr val="accent3">
                <a:lumMod val="75000"/>
              </a:schemeClr>
            </a:solidFill>
            <a:ln w="9525">
              <a:solidFill>
                <a:schemeClr val="accent3">
                  <a:lumMod val="75000"/>
                </a:schemeClr>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2200" b="1" i="0" u="none"/>
                <a:t>ОТНОШЕНИЯ</a:t>
              </a:r>
              <a:endParaRPr lang="ru" sz="2200" b="1" dirty="0"/>
            </a:p>
          </p:txBody>
        </p:sp>
        <p:sp>
          <p:nvSpPr>
            <p:cNvPr id="26" name="AutoShape 19"/>
            <p:cNvSpPr>
              <a:spLocks noChangeArrowheads="1"/>
            </p:cNvSpPr>
            <p:nvPr/>
          </p:nvSpPr>
          <p:spPr bwMode="auto">
            <a:xfrm>
              <a:off x="3534" y="1407"/>
              <a:ext cx="1059" cy="634"/>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p>
              <a:pPr algn="ctr" rtl="0"/>
              <a:r>
                <a:rPr lang="ru" sz="1700" b="0" i="0" u="none">
                  <a:solidFill>
                    <a:schemeClr val="tx1"/>
                  </a:solidFill>
                  <a:latin typeface="Calibri" charset="0"/>
                  <a:ea typeface="ＭＳ Ｐゴシック" charset="0"/>
                  <a:cs typeface="Arial" charset="0"/>
                </a:rPr>
                <a:t>Прямое общение с дистрибьюторами</a:t>
              </a:r>
            </a:p>
            <a:p>
              <a:pPr algn="ctr" rtl="0"/>
              <a:r>
                <a:rPr lang="ru" sz="1700" b="0" i="0" u="none">
                  <a:solidFill>
                    <a:schemeClr val="tx1"/>
                  </a:solidFill>
                  <a:latin typeface="Calibri" charset="0"/>
                  <a:ea typeface="ＭＳ Ｐゴシック" charset="0"/>
                  <a:cs typeface="Arial" charset="0"/>
                </a:rPr>
                <a:t>Потребительские игры</a:t>
              </a:r>
              <a:endParaRPr lang="ru" sz="1700" dirty="0">
                <a:solidFill>
                  <a:schemeClr val="tx1"/>
                </a:solidFill>
                <a:latin typeface="Calibri" charset="0"/>
                <a:ea typeface="ＭＳ Ｐゴシック" charset="0"/>
                <a:cs typeface="Arial" charset="0"/>
              </a:endParaRPr>
            </a:p>
          </p:txBody>
        </p:sp>
      </p:grpSp>
      <p:grpSp>
        <p:nvGrpSpPr>
          <p:cNvPr id="67596" name="Group 12"/>
          <p:cNvGrpSpPr>
            <a:grpSpLocks/>
          </p:cNvGrpSpPr>
          <p:nvPr/>
        </p:nvGrpSpPr>
        <p:grpSpPr bwMode="auto">
          <a:xfrm>
            <a:off x="182563" y="5177434"/>
            <a:ext cx="3297237" cy="1165226"/>
            <a:chOff x="134" y="3324"/>
            <a:chExt cx="2077" cy="734"/>
          </a:xfrm>
        </p:grpSpPr>
        <p:sp>
          <p:nvSpPr>
            <p:cNvPr id="23" name="AutoShape 7"/>
            <p:cNvSpPr>
              <a:spLocks noChangeArrowheads="1"/>
            </p:cNvSpPr>
            <p:nvPr/>
          </p:nvSpPr>
          <p:spPr bwMode="auto">
            <a:xfrm>
              <a:off x="1203" y="3674"/>
              <a:ext cx="1008" cy="384"/>
            </a:xfrm>
            <a:prstGeom prst="roundRect">
              <a:avLst>
                <a:gd name="adj" fmla="val 16667"/>
              </a:avLst>
            </a:prstGeom>
            <a:solidFill>
              <a:schemeClr val="accent3">
                <a:lumMod val="75000"/>
              </a:schemeClr>
            </a:solidFill>
            <a:ln w="9525">
              <a:solidFill>
                <a:schemeClr val="accent3">
                  <a:lumMod val="75000"/>
                </a:schemeClr>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2000" b="1" i="0" u="none" dirty="0"/>
                <a:t>СТРУКТУРА</a:t>
              </a:r>
              <a:r>
                <a:rPr lang="ru" sz="2000" b="0" i="0" u="none" dirty="0"/>
                <a:t> </a:t>
              </a:r>
            </a:p>
            <a:p>
              <a:pPr algn="ctr" rtl="0">
                <a:defRPr/>
              </a:pPr>
              <a:r>
                <a:rPr lang="ru" sz="2000" b="1" i="0" u="none" dirty="0"/>
                <a:t>РАСХОДОВ</a:t>
              </a:r>
              <a:endParaRPr lang="ru" sz="2000" b="1" dirty="0"/>
            </a:p>
          </p:txBody>
        </p:sp>
        <p:sp>
          <p:nvSpPr>
            <p:cNvPr id="24" name="AutoShape 20"/>
            <p:cNvSpPr>
              <a:spLocks noChangeArrowheads="1"/>
            </p:cNvSpPr>
            <p:nvPr/>
          </p:nvSpPr>
          <p:spPr bwMode="auto">
            <a:xfrm>
              <a:off x="134" y="3324"/>
              <a:ext cx="1008" cy="657"/>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700" b="0" i="0" u="none">
                  <a:solidFill>
                    <a:schemeClr val="tx1"/>
                  </a:solidFill>
                </a:rPr>
                <a:t>Сырье</a:t>
              </a:r>
            </a:p>
            <a:p>
              <a:pPr algn="ctr" rtl="0">
                <a:defRPr/>
              </a:pPr>
              <a:r>
                <a:rPr lang="ru" sz="1700" b="0" i="0" u="none">
                  <a:solidFill>
                    <a:schemeClr val="tx1"/>
                  </a:solidFill>
                </a:rPr>
                <a:t>Маркетинг</a:t>
              </a:r>
            </a:p>
            <a:p>
              <a:pPr algn="ctr" rtl="0">
                <a:defRPr/>
              </a:pPr>
              <a:r>
                <a:rPr lang="ru" sz="1700" b="0" i="0" u="none">
                  <a:solidFill>
                    <a:schemeClr val="tx1"/>
                  </a:solidFill>
                </a:rPr>
                <a:t>Персонал</a:t>
              </a:r>
            </a:p>
            <a:p>
              <a:pPr algn="ctr" rtl="0">
                <a:defRPr/>
              </a:pPr>
              <a:r>
                <a:rPr lang="ru" sz="1700" b="0" i="0" u="none">
                  <a:solidFill>
                    <a:schemeClr val="tx1"/>
                  </a:solidFill>
                </a:rPr>
                <a:t>Транспорт</a:t>
              </a:r>
              <a:endParaRPr lang="ru" sz="1700" dirty="0">
                <a:solidFill>
                  <a:schemeClr val="tx1"/>
                </a:solidFill>
              </a:endParaRPr>
            </a:p>
          </p:txBody>
        </p:sp>
      </p:grpSp>
      <p:grpSp>
        <p:nvGrpSpPr>
          <p:cNvPr id="67597" name="Group 13"/>
          <p:cNvGrpSpPr>
            <a:grpSpLocks/>
          </p:cNvGrpSpPr>
          <p:nvPr/>
        </p:nvGrpSpPr>
        <p:grpSpPr bwMode="auto">
          <a:xfrm>
            <a:off x="5411789" y="5085929"/>
            <a:ext cx="3533777" cy="1295399"/>
            <a:chOff x="3428" y="3221"/>
            <a:chExt cx="2226" cy="816"/>
          </a:xfrm>
        </p:grpSpPr>
        <p:sp>
          <p:nvSpPr>
            <p:cNvPr id="21" name="AutoShape 14"/>
            <p:cNvSpPr>
              <a:spLocks noChangeArrowheads="1"/>
            </p:cNvSpPr>
            <p:nvPr/>
          </p:nvSpPr>
          <p:spPr bwMode="auto">
            <a:xfrm>
              <a:off x="3428" y="3653"/>
              <a:ext cx="1008" cy="384"/>
            </a:xfrm>
            <a:prstGeom prst="roundRect">
              <a:avLst>
                <a:gd name="adj" fmla="val 16667"/>
              </a:avLst>
            </a:prstGeom>
            <a:solidFill>
              <a:schemeClr val="accent3">
                <a:lumMod val="75000"/>
              </a:schemeClr>
            </a:solidFill>
            <a:ln w="9525">
              <a:solidFill>
                <a:schemeClr val="accent3">
                  <a:lumMod val="75000"/>
                </a:schemeClr>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2000" b="1" i="0" u="none" dirty="0"/>
                <a:t>СТРУКТУРА</a:t>
              </a:r>
              <a:r>
                <a:rPr lang="ru" sz="2000" b="0" i="0" u="none" dirty="0"/>
                <a:t> </a:t>
              </a:r>
            </a:p>
            <a:p>
              <a:pPr algn="ctr" rtl="0">
                <a:defRPr/>
              </a:pPr>
              <a:r>
                <a:rPr lang="ru" sz="2000" b="1" i="0" u="none" dirty="0"/>
                <a:t>ДОХОДОВ</a:t>
              </a:r>
              <a:endParaRPr lang="ru" sz="2000" b="1" dirty="0"/>
            </a:p>
          </p:txBody>
        </p:sp>
        <p:sp>
          <p:nvSpPr>
            <p:cNvPr id="22" name="AutoShape 21"/>
            <p:cNvSpPr>
              <a:spLocks noChangeArrowheads="1"/>
            </p:cNvSpPr>
            <p:nvPr/>
          </p:nvSpPr>
          <p:spPr bwMode="auto">
            <a:xfrm>
              <a:off x="4532" y="3221"/>
              <a:ext cx="1122" cy="816"/>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p>
              <a:pPr algn="ctr" rtl="0"/>
              <a:r>
                <a:rPr lang="ru" b="0" i="0" u="none">
                  <a:solidFill>
                    <a:schemeClr val="tx1"/>
                  </a:solidFill>
                  <a:latin typeface="Calibri" charset="0"/>
                  <a:ea typeface="ＭＳ Ｐゴシック" charset="0"/>
                  <a:cs typeface="Arial" charset="0"/>
                </a:rPr>
                <a:t>Продажа свежих изделий</a:t>
              </a:r>
            </a:p>
            <a:p>
              <a:pPr algn="ctr" rtl="0"/>
              <a:r>
                <a:rPr lang="ru" b="0" i="0" u="none">
                  <a:solidFill>
                    <a:schemeClr val="tx1"/>
                  </a:solidFill>
                  <a:latin typeface="Calibri" charset="0"/>
                  <a:ea typeface="ＭＳ Ｐゴシック" charset="0"/>
                  <a:cs typeface="Arial" charset="0"/>
                </a:rPr>
                <a:t>Продажа замороженных изделий</a:t>
              </a:r>
            </a:p>
          </p:txBody>
        </p:sp>
      </p:grpSp>
      <p:grpSp>
        <p:nvGrpSpPr>
          <p:cNvPr id="67598" name="Group 14"/>
          <p:cNvGrpSpPr>
            <a:grpSpLocks/>
          </p:cNvGrpSpPr>
          <p:nvPr/>
        </p:nvGrpSpPr>
        <p:grpSpPr bwMode="auto">
          <a:xfrm>
            <a:off x="7345363" y="2167532"/>
            <a:ext cx="1676400" cy="2413001"/>
            <a:chOff x="4646" y="1428"/>
            <a:chExt cx="1056" cy="1520"/>
          </a:xfrm>
        </p:grpSpPr>
        <p:sp>
          <p:nvSpPr>
            <p:cNvPr id="19" name="AutoShape 9"/>
            <p:cNvSpPr>
              <a:spLocks noChangeArrowheads="1"/>
            </p:cNvSpPr>
            <p:nvPr/>
          </p:nvSpPr>
          <p:spPr bwMode="auto">
            <a:xfrm>
              <a:off x="4646" y="1428"/>
              <a:ext cx="1056" cy="571"/>
            </a:xfrm>
            <a:prstGeom prst="roundRect">
              <a:avLst>
                <a:gd name="adj" fmla="val 16667"/>
              </a:avLst>
            </a:prstGeom>
            <a:solidFill>
              <a:schemeClr val="accent3">
                <a:lumMod val="75000"/>
              </a:schemeClr>
            </a:solidFill>
            <a:ln w="9525">
              <a:solidFill>
                <a:schemeClr val="bg1"/>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1600" b="1" i="0" u="none" dirty="0"/>
                <a:t>ЦЕЛЕВАЯ ГРУППА</a:t>
              </a:r>
              <a:endParaRPr lang="ru" sz="1600" b="1" dirty="0"/>
            </a:p>
          </p:txBody>
        </p:sp>
        <p:sp>
          <p:nvSpPr>
            <p:cNvPr id="20" name="AutoShape 22"/>
            <p:cNvSpPr>
              <a:spLocks noChangeArrowheads="1"/>
            </p:cNvSpPr>
            <p:nvPr/>
          </p:nvSpPr>
          <p:spPr bwMode="auto">
            <a:xfrm>
              <a:off x="4646" y="2041"/>
              <a:ext cx="1008" cy="907"/>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600" b="0" i="0" u="none" dirty="0">
                  <a:solidFill>
                    <a:schemeClr val="tx1"/>
                  </a:solidFill>
                </a:rPr>
                <a:t>Массовый потребитель</a:t>
              </a:r>
            </a:p>
            <a:p>
              <a:pPr algn="ctr" rtl="0">
                <a:defRPr/>
              </a:pPr>
              <a:r>
                <a:rPr lang="ru" sz="1600" b="0" i="0" u="none" dirty="0">
                  <a:solidFill>
                    <a:schemeClr val="tx1"/>
                  </a:solidFill>
                </a:rPr>
                <a:t>Отели, рестораны, общепит</a:t>
              </a:r>
              <a:endParaRPr lang="ru" sz="1600" dirty="0">
                <a:solidFill>
                  <a:schemeClr val="tx1"/>
                </a:solidFill>
              </a:endParaRPr>
            </a:p>
          </p:txBody>
        </p:sp>
      </p:grpSp>
      <p:grpSp>
        <p:nvGrpSpPr>
          <p:cNvPr id="67599" name="Group 15"/>
          <p:cNvGrpSpPr>
            <a:grpSpLocks/>
          </p:cNvGrpSpPr>
          <p:nvPr/>
        </p:nvGrpSpPr>
        <p:grpSpPr bwMode="auto">
          <a:xfrm>
            <a:off x="182563" y="2167532"/>
            <a:ext cx="1600200" cy="2413000"/>
            <a:chOff x="134" y="1428"/>
            <a:chExt cx="1008" cy="1520"/>
          </a:xfrm>
        </p:grpSpPr>
        <p:sp>
          <p:nvSpPr>
            <p:cNvPr id="17" name="AutoShape 12"/>
            <p:cNvSpPr>
              <a:spLocks noChangeArrowheads="1"/>
            </p:cNvSpPr>
            <p:nvPr/>
          </p:nvSpPr>
          <p:spPr bwMode="auto">
            <a:xfrm>
              <a:off x="134" y="1428"/>
              <a:ext cx="1008" cy="384"/>
            </a:xfrm>
            <a:prstGeom prst="roundRect">
              <a:avLst>
                <a:gd name="adj" fmla="val 16667"/>
              </a:avLst>
            </a:prstGeom>
            <a:solidFill>
              <a:schemeClr val="accent3">
                <a:lumMod val="75000"/>
              </a:schemeClr>
            </a:solidFill>
            <a:ln w="9525">
              <a:solidFill>
                <a:schemeClr val="bg1"/>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2000" b="1" i="0" u="none"/>
                <a:t>ГЛАВНЫЕ</a:t>
              </a:r>
              <a:r>
                <a:rPr lang="ru" sz="2000" b="0" i="0" u="none"/>
                <a:t> </a:t>
              </a:r>
            </a:p>
            <a:p>
              <a:pPr algn="ctr" rtl="0">
                <a:defRPr/>
              </a:pPr>
              <a:r>
                <a:rPr lang="ru" sz="2000" b="1" i="0" u="none"/>
                <a:t>РЕСУРСЫ</a:t>
              </a:r>
              <a:endParaRPr lang="ru" sz="2000" b="1" dirty="0"/>
            </a:p>
          </p:txBody>
        </p:sp>
        <p:sp>
          <p:nvSpPr>
            <p:cNvPr id="18" name="AutoShape 23"/>
            <p:cNvSpPr>
              <a:spLocks noChangeArrowheads="1"/>
            </p:cNvSpPr>
            <p:nvPr/>
          </p:nvSpPr>
          <p:spPr bwMode="auto">
            <a:xfrm>
              <a:off x="134" y="1812"/>
              <a:ext cx="1008" cy="1136"/>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b="0" i="0" u="none">
                  <a:solidFill>
                    <a:schemeClr val="tx1"/>
                  </a:solidFill>
                </a:rPr>
                <a:t>Оборудование</a:t>
              </a:r>
            </a:p>
            <a:p>
              <a:pPr algn="ctr" rtl="0">
                <a:defRPr/>
              </a:pPr>
              <a:r>
                <a:rPr lang="ru" b="0" i="0" u="none">
                  <a:solidFill>
                    <a:schemeClr val="tx1"/>
                  </a:solidFill>
                </a:rPr>
                <a:t>Сеть разработки</a:t>
              </a:r>
              <a:endParaRPr lang="ru" dirty="0">
                <a:solidFill>
                  <a:schemeClr val="tx1"/>
                </a:solidFill>
              </a:endParaRPr>
            </a:p>
            <a:p>
              <a:pPr algn="ctr" rtl="0">
                <a:defRPr/>
              </a:pPr>
              <a:r>
                <a:rPr lang="ru" b="0" i="0" u="none">
                  <a:solidFill>
                    <a:schemeClr val="tx1"/>
                  </a:solidFill>
                </a:rPr>
                <a:t>Компетенция в сфере производства</a:t>
              </a:r>
            </a:p>
            <a:p>
              <a:pPr algn="ctr" rtl="0">
                <a:defRPr/>
              </a:pPr>
              <a:r>
                <a:rPr lang="ru" b="0" i="0" u="none">
                  <a:solidFill>
                    <a:schemeClr val="tx1"/>
                  </a:solidFill>
                </a:rPr>
                <a:t>Логистика</a:t>
              </a:r>
              <a:endParaRPr lang="ru" dirty="0">
                <a:solidFill>
                  <a:schemeClr val="tx1"/>
                </a:solidFill>
              </a:endParaRPr>
            </a:p>
          </p:txBody>
        </p:sp>
      </p:grpSp>
      <p:pic>
        <p:nvPicPr>
          <p:cNvPr id="67600" name="Pilt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38" y="0"/>
            <a:ext cx="991905" cy="14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3124200" y="6448251"/>
            <a:ext cx="2895600" cy="365125"/>
          </a:xfrm>
        </p:spPr>
        <p:txBody>
          <a:bodyPr/>
          <a:lstStyle/>
          <a:p>
            <a:pPr rtl="0"/>
            <a:r>
              <a:rPr lang="ru" b="0" i="0" u="none"/>
              <a:t>Базовая подготовка для начинающего предпринимателя</a:t>
            </a:r>
            <a:endParaRPr lang="ru" dirty="0"/>
          </a:p>
        </p:txBody>
      </p:sp>
      <p:sp>
        <p:nvSpPr>
          <p:cNvPr id="3" name="Slide Number Placeholder 2"/>
          <p:cNvSpPr>
            <a:spLocks noGrp="1"/>
          </p:cNvSpPr>
          <p:nvPr>
            <p:ph type="sldNum" sz="quarter" idx="12"/>
          </p:nvPr>
        </p:nvSpPr>
        <p:spPr>
          <a:xfrm>
            <a:off x="6553200" y="6448251"/>
            <a:ext cx="2133600" cy="365125"/>
          </a:xfrm>
        </p:spPr>
        <p:txBody>
          <a:bodyPr/>
          <a:lstStyle/>
          <a:p>
            <a:pPr algn="r" rtl="0"/>
            <a:fld id="{A45DCD47-EA8C-44D1-8CAA-AFD346EF99BF}" type="slidenum">
              <a:rPr/>
              <a:pPr algn="r" rtl="0"/>
              <a:t>83</a:t>
            </a:fld>
            <a:endParaRPr lang="ru"/>
          </a:p>
        </p:txBody>
      </p:sp>
    </p:spTree>
    <p:extLst>
      <p:ext uri="{BB962C8B-B14F-4D97-AF65-F5344CB8AC3E}">
        <p14:creationId xmlns:p14="http://schemas.microsoft.com/office/powerpoint/2010/main" val="3446537575"/>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38150" y="152400"/>
            <a:ext cx="8488363" cy="792163"/>
          </a:xfrm>
        </p:spPr>
        <p:txBody>
          <a:bodyPr>
            <a:normAutofit fontScale="90000"/>
          </a:bodyPr>
          <a:lstStyle/>
          <a:p>
            <a:pPr rtl="0"/>
            <a:r>
              <a:rPr lang="ru" sz="4000" b="1" i="0" u="none"/>
              <a:t>Пример: сеть быстрого питания, договор франшизы</a:t>
            </a:r>
          </a:p>
        </p:txBody>
      </p:sp>
      <p:grpSp>
        <p:nvGrpSpPr>
          <p:cNvPr id="4" name="Group 3"/>
          <p:cNvGrpSpPr>
            <a:grpSpLocks/>
          </p:cNvGrpSpPr>
          <p:nvPr/>
        </p:nvGrpSpPr>
        <p:grpSpPr bwMode="auto">
          <a:xfrm>
            <a:off x="3611563" y="1066800"/>
            <a:ext cx="1905000" cy="3505200"/>
            <a:chOff x="2294" y="1044"/>
            <a:chExt cx="1200" cy="2208"/>
          </a:xfrm>
          <a:noFill/>
        </p:grpSpPr>
        <p:sp>
          <p:nvSpPr>
            <p:cNvPr id="41" name="AutoShape 4"/>
            <p:cNvSpPr>
              <a:spLocks noChangeArrowheads="1"/>
            </p:cNvSpPr>
            <p:nvPr/>
          </p:nvSpPr>
          <p:spPr bwMode="auto">
            <a:xfrm>
              <a:off x="2294" y="1044"/>
              <a:ext cx="1200" cy="2208"/>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endParaRPr lang="ru" sz="1200"/>
            </a:p>
          </p:txBody>
        </p:sp>
        <p:sp>
          <p:nvSpPr>
            <p:cNvPr id="42" name="AutoShape 26"/>
            <p:cNvSpPr>
              <a:spLocks noChangeArrowheads="1"/>
            </p:cNvSpPr>
            <p:nvPr/>
          </p:nvSpPr>
          <p:spPr bwMode="auto">
            <a:xfrm>
              <a:off x="2390" y="1217"/>
              <a:ext cx="1008" cy="240"/>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200" b="0" i="0" u="none">
                  <a:solidFill>
                    <a:schemeClr val="tx1"/>
                  </a:solidFill>
                </a:rPr>
                <a:t>ПРЕДЛОЖЕНИЕ</a:t>
              </a:r>
              <a:endParaRPr lang="ru" sz="1200" dirty="0">
                <a:solidFill>
                  <a:schemeClr val="tx1"/>
                </a:solidFill>
              </a:endParaRPr>
            </a:p>
          </p:txBody>
        </p:sp>
      </p:grpSp>
      <p:grpSp>
        <p:nvGrpSpPr>
          <p:cNvPr id="69636" name="Group 4"/>
          <p:cNvGrpSpPr>
            <a:grpSpLocks/>
          </p:cNvGrpSpPr>
          <p:nvPr/>
        </p:nvGrpSpPr>
        <p:grpSpPr bwMode="auto">
          <a:xfrm>
            <a:off x="106363" y="4598988"/>
            <a:ext cx="8931275" cy="1219200"/>
            <a:chOff x="86" y="3252"/>
            <a:chExt cx="5626" cy="768"/>
          </a:xfrm>
        </p:grpSpPr>
        <p:sp>
          <p:nvSpPr>
            <p:cNvPr id="39" name="AutoShape 2"/>
            <p:cNvSpPr>
              <a:spLocks noChangeArrowheads="1"/>
            </p:cNvSpPr>
            <p:nvPr/>
          </p:nvSpPr>
          <p:spPr bwMode="auto">
            <a:xfrm>
              <a:off x="86" y="3252"/>
              <a:ext cx="5626" cy="768"/>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endParaRPr lang="ru" sz="1200"/>
            </a:p>
          </p:txBody>
        </p:sp>
        <p:sp>
          <p:nvSpPr>
            <p:cNvPr id="40" name="AutoShape 27"/>
            <p:cNvSpPr>
              <a:spLocks noChangeArrowheads="1"/>
            </p:cNvSpPr>
            <p:nvPr/>
          </p:nvSpPr>
          <p:spPr bwMode="auto">
            <a:xfrm>
              <a:off x="2390" y="3492"/>
              <a:ext cx="1008" cy="240"/>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200" b="1" i="0" u="none">
                  <a:solidFill>
                    <a:schemeClr val="tx1"/>
                  </a:solidFill>
                </a:rPr>
                <a:t>ФИНАНСЫ</a:t>
              </a:r>
              <a:endParaRPr lang="ru" sz="1200" b="1" dirty="0">
                <a:solidFill>
                  <a:schemeClr val="tx1"/>
                </a:solidFill>
              </a:endParaRPr>
            </a:p>
          </p:txBody>
        </p:sp>
      </p:grpSp>
      <p:grpSp>
        <p:nvGrpSpPr>
          <p:cNvPr id="6" name="Group 5"/>
          <p:cNvGrpSpPr>
            <a:grpSpLocks/>
          </p:cNvGrpSpPr>
          <p:nvPr/>
        </p:nvGrpSpPr>
        <p:grpSpPr bwMode="auto">
          <a:xfrm>
            <a:off x="106363" y="1066800"/>
            <a:ext cx="3505200" cy="3505200"/>
            <a:chOff x="86" y="1044"/>
            <a:chExt cx="2208" cy="2208"/>
          </a:xfrm>
          <a:noFill/>
        </p:grpSpPr>
        <p:sp>
          <p:nvSpPr>
            <p:cNvPr id="37" name="AutoShape 5"/>
            <p:cNvSpPr>
              <a:spLocks noChangeArrowheads="1"/>
            </p:cNvSpPr>
            <p:nvPr/>
          </p:nvSpPr>
          <p:spPr bwMode="auto">
            <a:xfrm>
              <a:off x="86" y="1044"/>
              <a:ext cx="2208" cy="2208"/>
            </a:xfrm>
            <a:prstGeom prst="roundRect">
              <a:avLst>
                <a:gd name="adj" fmla="val 9782"/>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endParaRPr lang="ru" sz="1200"/>
            </a:p>
          </p:txBody>
        </p:sp>
        <p:sp>
          <p:nvSpPr>
            <p:cNvPr id="38" name="AutoShape 24"/>
            <p:cNvSpPr>
              <a:spLocks noChangeArrowheads="1"/>
            </p:cNvSpPr>
            <p:nvPr/>
          </p:nvSpPr>
          <p:spPr bwMode="auto">
            <a:xfrm>
              <a:off x="134" y="1140"/>
              <a:ext cx="1008" cy="240"/>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200" b="0" i="0" u="none">
                  <a:solidFill>
                    <a:schemeClr val="tx1"/>
                  </a:solidFill>
                </a:rPr>
                <a:t>ИНФРАСТРУКТУРА</a:t>
              </a:r>
              <a:endParaRPr lang="ru" sz="1200" dirty="0">
                <a:solidFill>
                  <a:schemeClr val="tx1"/>
                </a:solidFill>
              </a:endParaRPr>
            </a:p>
          </p:txBody>
        </p:sp>
      </p:grpSp>
      <p:grpSp>
        <p:nvGrpSpPr>
          <p:cNvPr id="7" name="Group 6"/>
          <p:cNvGrpSpPr>
            <a:grpSpLocks/>
          </p:cNvGrpSpPr>
          <p:nvPr/>
        </p:nvGrpSpPr>
        <p:grpSpPr bwMode="auto">
          <a:xfrm>
            <a:off x="5516563" y="1066800"/>
            <a:ext cx="3505200" cy="3505200"/>
            <a:chOff x="3494" y="1044"/>
            <a:chExt cx="2208" cy="2208"/>
          </a:xfrm>
          <a:noFill/>
        </p:grpSpPr>
        <p:sp>
          <p:nvSpPr>
            <p:cNvPr id="35" name="AutoShape 3"/>
            <p:cNvSpPr>
              <a:spLocks noChangeArrowheads="1"/>
            </p:cNvSpPr>
            <p:nvPr/>
          </p:nvSpPr>
          <p:spPr bwMode="auto">
            <a:xfrm>
              <a:off x="3494" y="1044"/>
              <a:ext cx="2208" cy="2208"/>
            </a:xfrm>
            <a:prstGeom prst="roundRect">
              <a:avLst>
                <a:gd name="adj" fmla="val 8426"/>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endParaRPr lang="ru" sz="1200"/>
            </a:p>
          </p:txBody>
        </p:sp>
        <p:sp>
          <p:nvSpPr>
            <p:cNvPr id="36" name="AutoShape 25"/>
            <p:cNvSpPr>
              <a:spLocks noChangeArrowheads="1"/>
            </p:cNvSpPr>
            <p:nvPr/>
          </p:nvSpPr>
          <p:spPr bwMode="auto">
            <a:xfrm>
              <a:off x="4646" y="1140"/>
              <a:ext cx="1008" cy="240"/>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200" b="0" i="0" u="none">
                  <a:solidFill>
                    <a:schemeClr val="tx1"/>
                  </a:solidFill>
                </a:rPr>
                <a:t>КЛИЕНТЫ</a:t>
              </a:r>
              <a:endParaRPr lang="ru" sz="1200" dirty="0">
                <a:solidFill>
                  <a:schemeClr val="tx1"/>
                </a:solidFill>
              </a:endParaRPr>
            </a:p>
          </p:txBody>
        </p:sp>
      </p:grpSp>
      <p:grpSp>
        <p:nvGrpSpPr>
          <p:cNvPr id="69639" name="Group 7"/>
          <p:cNvGrpSpPr>
            <a:grpSpLocks/>
          </p:cNvGrpSpPr>
          <p:nvPr/>
        </p:nvGrpSpPr>
        <p:grpSpPr bwMode="auto">
          <a:xfrm>
            <a:off x="3763963" y="1773238"/>
            <a:ext cx="1600200" cy="2646362"/>
            <a:chOff x="2390" y="1706"/>
            <a:chExt cx="1008" cy="1667"/>
          </a:xfrm>
        </p:grpSpPr>
        <p:sp>
          <p:nvSpPr>
            <p:cNvPr id="33" name="AutoShape 6"/>
            <p:cNvSpPr>
              <a:spLocks noChangeArrowheads="1"/>
            </p:cNvSpPr>
            <p:nvPr/>
          </p:nvSpPr>
          <p:spPr bwMode="auto">
            <a:xfrm>
              <a:off x="2390" y="1706"/>
              <a:ext cx="1008" cy="384"/>
            </a:xfrm>
            <a:prstGeom prst="roundRect">
              <a:avLst>
                <a:gd name="adj" fmla="val 16667"/>
              </a:avLst>
            </a:prstGeom>
            <a:solidFill>
              <a:schemeClr val="accent3">
                <a:lumMod val="75000"/>
              </a:schemeClr>
            </a:solidFill>
            <a:ln w="9525">
              <a:solidFill>
                <a:schemeClr val="bg1"/>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1200" b="0" i="0" u="none"/>
                <a:t>ПРЕДЛАГАЕМАЯ </a:t>
              </a:r>
            </a:p>
            <a:p>
              <a:pPr algn="ctr" rtl="0">
                <a:defRPr/>
              </a:pPr>
              <a:r>
                <a:rPr lang="ru" sz="1200" b="0" i="0" u="none"/>
                <a:t>ДОБАВЛЕННАЯ СТОИМОСТЬ</a:t>
              </a:r>
              <a:endParaRPr lang="ru" sz="1200" dirty="0"/>
            </a:p>
          </p:txBody>
        </p:sp>
        <p:sp>
          <p:nvSpPr>
            <p:cNvPr id="34" name="AutoShape 15"/>
            <p:cNvSpPr>
              <a:spLocks noChangeArrowheads="1"/>
            </p:cNvSpPr>
            <p:nvPr/>
          </p:nvSpPr>
          <p:spPr bwMode="auto">
            <a:xfrm>
              <a:off x="2390" y="2092"/>
              <a:ext cx="1008" cy="1281"/>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400" b="0" i="0" u="none">
                  <a:solidFill>
                    <a:schemeClr val="tx1"/>
                  </a:solidFill>
                </a:rPr>
                <a:t>Здоровое быстрое питание</a:t>
              </a:r>
            </a:p>
            <a:p>
              <a:pPr algn="ctr" rtl="0">
                <a:defRPr/>
              </a:pPr>
              <a:r>
                <a:rPr lang="ru" sz="1400" b="0" i="0" u="none">
                  <a:solidFill>
                    <a:schemeClr val="tx1"/>
                  </a:solidFill>
                </a:rPr>
                <a:t>Просто есть даже на ходу</a:t>
              </a:r>
            </a:p>
            <a:p>
              <a:pPr algn="ctr" rtl="0">
                <a:defRPr/>
              </a:pPr>
              <a:r>
                <a:rPr lang="ru" sz="1400" b="0" i="0" u="none">
                  <a:solidFill>
                    <a:schemeClr val="tx1"/>
                  </a:solidFill>
                </a:rPr>
                <a:t>Надежная упаковка</a:t>
              </a:r>
            </a:p>
            <a:p>
              <a:pPr algn="ctr" rtl="0">
                <a:defRPr/>
              </a:pPr>
              <a:r>
                <a:rPr lang="ru" sz="1400" b="0" i="0" u="none">
                  <a:solidFill>
                    <a:schemeClr val="tx1"/>
                  </a:solidFill>
                </a:rPr>
                <a:t>Удобное местонахождение</a:t>
              </a:r>
            </a:p>
            <a:p>
              <a:pPr algn="ctr" rtl="0">
                <a:defRPr/>
              </a:pPr>
              <a:endParaRPr lang="ru" sz="1400" dirty="0" smtClean="0">
                <a:solidFill>
                  <a:schemeClr val="tx1"/>
                </a:solidFill>
              </a:endParaRPr>
            </a:p>
          </p:txBody>
        </p:sp>
      </p:grpSp>
      <p:grpSp>
        <p:nvGrpSpPr>
          <p:cNvPr id="69640" name="Group 8"/>
          <p:cNvGrpSpPr>
            <a:grpSpLocks/>
          </p:cNvGrpSpPr>
          <p:nvPr/>
        </p:nvGrpSpPr>
        <p:grpSpPr bwMode="auto">
          <a:xfrm>
            <a:off x="1826823" y="2918867"/>
            <a:ext cx="1628775" cy="1582738"/>
            <a:chOff x="1187" y="1092"/>
            <a:chExt cx="1026" cy="997"/>
          </a:xfrm>
        </p:grpSpPr>
        <p:sp>
          <p:nvSpPr>
            <p:cNvPr id="31" name="AutoShape 13"/>
            <p:cNvSpPr>
              <a:spLocks noChangeArrowheads="1"/>
            </p:cNvSpPr>
            <p:nvPr/>
          </p:nvSpPr>
          <p:spPr bwMode="auto">
            <a:xfrm>
              <a:off x="1205" y="1092"/>
              <a:ext cx="1008" cy="384"/>
            </a:xfrm>
            <a:prstGeom prst="roundRect">
              <a:avLst>
                <a:gd name="adj" fmla="val 16667"/>
              </a:avLst>
            </a:prstGeom>
            <a:solidFill>
              <a:schemeClr val="accent3">
                <a:lumMod val="75000"/>
              </a:schemeClr>
            </a:solidFill>
            <a:ln w="9525">
              <a:solidFill>
                <a:schemeClr val="accent3">
                  <a:lumMod val="75000"/>
                </a:schemeClr>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1200" b="0" i="0" u="none"/>
                <a:t>ПАРТНЕРЫ</a:t>
              </a:r>
              <a:endParaRPr lang="ru" sz="1200" dirty="0"/>
            </a:p>
          </p:txBody>
        </p:sp>
        <p:sp>
          <p:nvSpPr>
            <p:cNvPr id="32" name="AutoShape 16"/>
            <p:cNvSpPr>
              <a:spLocks noChangeArrowheads="1"/>
            </p:cNvSpPr>
            <p:nvPr/>
          </p:nvSpPr>
          <p:spPr bwMode="auto">
            <a:xfrm>
              <a:off x="1187" y="1490"/>
              <a:ext cx="1008" cy="599"/>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400" b="0" i="0" u="none">
                  <a:solidFill>
                    <a:schemeClr val="tx1"/>
                  </a:solidFill>
                </a:rPr>
                <a:t>Материнское предприятие - франшиза</a:t>
              </a:r>
            </a:p>
            <a:p>
              <a:pPr algn="ctr" rtl="0">
                <a:defRPr/>
              </a:pPr>
              <a:r>
                <a:rPr lang="ru" sz="1400" b="0" i="0" u="none">
                  <a:solidFill>
                    <a:schemeClr val="tx1"/>
                  </a:solidFill>
                </a:rPr>
                <a:t>Сертифицированные поставщики</a:t>
              </a:r>
            </a:p>
            <a:p>
              <a:pPr algn="ctr" rtl="0">
                <a:defRPr/>
              </a:pPr>
              <a:r>
                <a:rPr lang="ru" sz="1400" b="0" i="0" u="none">
                  <a:solidFill>
                    <a:schemeClr val="tx1"/>
                  </a:solidFill>
                </a:rPr>
                <a:t>Маркетинг</a:t>
              </a:r>
            </a:p>
          </p:txBody>
        </p:sp>
      </p:grpSp>
      <p:grpSp>
        <p:nvGrpSpPr>
          <p:cNvPr id="69641" name="Group 9"/>
          <p:cNvGrpSpPr>
            <a:grpSpLocks/>
          </p:cNvGrpSpPr>
          <p:nvPr/>
        </p:nvGrpSpPr>
        <p:grpSpPr bwMode="auto">
          <a:xfrm>
            <a:off x="5661025" y="2819400"/>
            <a:ext cx="1600200" cy="1703388"/>
            <a:chOff x="3585" y="2148"/>
            <a:chExt cx="1008" cy="1073"/>
          </a:xfrm>
        </p:grpSpPr>
        <p:sp>
          <p:nvSpPr>
            <p:cNvPr id="29" name="AutoShape 10"/>
            <p:cNvSpPr>
              <a:spLocks noChangeArrowheads="1"/>
            </p:cNvSpPr>
            <p:nvPr/>
          </p:nvSpPr>
          <p:spPr bwMode="auto">
            <a:xfrm>
              <a:off x="3585" y="2148"/>
              <a:ext cx="1008" cy="257"/>
            </a:xfrm>
            <a:prstGeom prst="roundRect">
              <a:avLst>
                <a:gd name="adj" fmla="val 16667"/>
              </a:avLst>
            </a:prstGeom>
            <a:solidFill>
              <a:schemeClr val="accent3">
                <a:lumMod val="75000"/>
              </a:schemeClr>
            </a:solidFill>
            <a:ln w="9525">
              <a:solidFill>
                <a:schemeClr val="bg1"/>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1200" b="0" i="0" u="none"/>
                <a:t>КАНАЛ ПРОДАЖИ</a:t>
              </a:r>
              <a:endParaRPr lang="ru" sz="1200"/>
            </a:p>
          </p:txBody>
        </p:sp>
        <p:sp>
          <p:nvSpPr>
            <p:cNvPr id="30" name="AutoShape 17"/>
            <p:cNvSpPr>
              <a:spLocks noChangeArrowheads="1"/>
            </p:cNvSpPr>
            <p:nvPr/>
          </p:nvSpPr>
          <p:spPr bwMode="auto">
            <a:xfrm>
              <a:off x="3585" y="2405"/>
              <a:ext cx="1008" cy="816"/>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400" b="0" i="0" u="none">
                  <a:solidFill>
                    <a:schemeClr val="tx1"/>
                  </a:solidFill>
                </a:rPr>
                <a:t>Свое кафе / торговая точка</a:t>
              </a:r>
            </a:p>
            <a:p>
              <a:pPr algn="ctr" rtl="0">
                <a:defRPr/>
              </a:pPr>
              <a:r>
                <a:rPr lang="ru" sz="1400" b="0" i="0" u="none">
                  <a:solidFill>
                    <a:schemeClr val="tx1"/>
                  </a:solidFill>
                </a:rPr>
                <a:t>Франшизные кафе</a:t>
              </a:r>
            </a:p>
            <a:p>
              <a:pPr algn="ctr" rtl="0">
                <a:defRPr/>
              </a:pPr>
              <a:endParaRPr lang="ru" sz="1400" dirty="0">
                <a:solidFill>
                  <a:schemeClr val="tx1"/>
                </a:solidFill>
              </a:endParaRPr>
            </a:p>
          </p:txBody>
        </p:sp>
      </p:grpSp>
      <p:grpSp>
        <p:nvGrpSpPr>
          <p:cNvPr id="69642" name="Group 10"/>
          <p:cNvGrpSpPr>
            <a:grpSpLocks/>
          </p:cNvGrpSpPr>
          <p:nvPr/>
        </p:nvGrpSpPr>
        <p:grpSpPr bwMode="auto">
          <a:xfrm>
            <a:off x="1838392" y="1122090"/>
            <a:ext cx="1600200" cy="1741488"/>
            <a:chOff x="1205" y="2172"/>
            <a:chExt cx="1008" cy="1097"/>
          </a:xfrm>
        </p:grpSpPr>
        <p:sp>
          <p:nvSpPr>
            <p:cNvPr id="27" name="AutoShape 11"/>
            <p:cNvSpPr>
              <a:spLocks noChangeArrowheads="1"/>
            </p:cNvSpPr>
            <p:nvPr/>
          </p:nvSpPr>
          <p:spPr bwMode="auto">
            <a:xfrm>
              <a:off x="1205" y="2172"/>
              <a:ext cx="1008" cy="281"/>
            </a:xfrm>
            <a:prstGeom prst="roundRect">
              <a:avLst>
                <a:gd name="adj" fmla="val 16667"/>
              </a:avLst>
            </a:prstGeom>
            <a:solidFill>
              <a:schemeClr val="accent3">
                <a:lumMod val="75000"/>
              </a:schemeClr>
            </a:solidFill>
            <a:ln w="9525">
              <a:solidFill>
                <a:schemeClr val="bg1"/>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1200" b="0" i="0" u="none"/>
                <a:t>ДЕЙСТВИЯ</a:t>
              </a:r>
              <a:endParaRPr lang="ru" sz="1200" dirty="0"/>
            </a:p>
            <a:p>
              <a:pPr algn="ctr" rtl="0">
                <a:defRPr/>
              </a:pPr>
              <a:r>
                <a:rPr lang="ru" sz="1200" b="0" i="0" u="none"/>
                <a:t>или ПРОЦЕСС</a:t>
              </a:r>
              <a:endParaRPr lang="ru" sz="1200" dirty="0"/>
            </a:p>
          </p:txBody>
        </p:sp>
        <p:sp>
          <p:nvSpPr>
            <p:cNvPr id="28" name="AutoShape 18"/>
            <p:cNvSpPr>
              <a:spLocks noChangeArrowheads="1"/>
            </p:cNvSpPr>
            <p:nvPr/>
          </p:nvSpPr>
          <p:spPr bwMode="auto">
            <a:xfrm>
              <a:off x="1205" y="2453"/>
              <a:ext cx="1008" cy="816"/>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400" b="0" i="0" u="none">
                  <a:solidFill>
                    <a:schemeClr val="tx1"/>
                  </a:solidFill>
                </a:rPr>
                <a:t>Разработка</a:t>
              </a:r>
            </a:p>
            <a:p>
              <a:pPr algn="ctr" rtl="0">
                <a:defRPr/>
              </a:pPr>
              <a:r>
                <a:rPr lang="ru" sz="1400" b="0" i="0" u="none">
                  <a:solidFill>
                    <a:schemeClr val="tx1"/>
                  </a:solidFill>
                </a:rPr>
                <a:t>Поставки</a:t>
              </a:r>
            </a:p>
            <a:p>
              <a:pPr algn="ctr" rtl="0">
                <a:defRPr/>
              </a:pPr>
              <a:r>
                <a:rPr lang="ru" sz="1400" b="0" i="0" u="none">
                  <a:solidFill>
                    <a:schemeClr val="tx1"/>
                  </a:solidFill>
                </a:rPr>
                <a:t>Обслуживание</a:t>
              </a:r>
            </a:p>
            <a:p>
              <a:pPr algn="ctr" rtl="0">
                <a:defRPr/>
              </a:pPr>
              <a:r>
                <a:rPr lang="ru" sz="1400" b="0" i="0" u="none">
                  <a:solidFill>
                    <a:schemeClr val="tx1"/>
                  </a:solidFill>
                </a:rPr>
                <a:t>Маркетинг</a:t>
              </a:r>
              <a:endParaRPr lang="ru" sz="1400" dirty="0">
                <a:solidFill>
                  <a:schemeClr val="tx1"/>
                </a:solidFill>
              </a:endParaRPr>
            </a:p>
          </p:txBody>
        </p:sp>
      </p:grpSp>
      <p:grpSp>
        <p:nvGrpSpPr>
          <p:cNvPr id="69643" name="Group 11"/>
          <p:cNvGrpSpPr>
            <a:grpSpLocks/>
          </p:cNvGrpSpPr>
          <p:nvPr/>
        </p:nvGrpSpPr>
        <p:grpSpPr bwMode="auto">
          <a:xfrm>
            <a:off x="5661025" y="1143000"/>
            <a:ext cx="1608138" cy="1676400"/>
            <a:chOff x="3585" y="1092"/>
            <a:chExt cx="1013" cy="1056"/>
          </a:xfrm>
        </p:grpSpPr>
        <p:sp>
          <p:nvSpPr>
            <p:cNvPr id="25" name="AutoShape 8"/>
            <p:cNvSpPr>
              <a:spLocks noChangeArrowheads="1"/>
            </p:cNvSpPr>
            <p:nvPr/>
          </p:nvSpPr>
          <p:spPr bwMode="auto">
            <a:xfrm>
              <a:off x="3585" y="1092"/>
              <a:ext cx="1008" cy="315"/>
            </a:xfrm>
            <a:prstGeom prst="roundRect">
              <a:avLst>
                <a:gd name="adj" fmla="val 16667"/>
              </a:avLst>
            </a:prstGeom>
            <a:solidFill>
              <a:schemeClr val="accent3">
                <a:lumMod val="75000"/>
              </a:schemeClr>
            </a:solidFill>
            <a:ln w="9525">
              <a:solidFill>
                <a:schemeClr val="accent3">
                  <a:lumMod val="75000"/>
                </a:schemeClr>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1200" b="0" i="0" u="none"/>
                <a:t>ОТНОШЕНИЯ С КЛИЕНТАМИ</a:t>
              </a:r>
              <a:endParaRPr lang="ru" sz="1200" dirty="0"/>
            </a:p>
          </p:txBody>
        </p:sp>
        <p:sp>
          <p:nvSpPr>
            <p:cNvPr id="26" name="AutoShape 19"/>
            <p:cNvSpPr>
              <a:spLocks noChangeArrowheads="1"/>
            </p:cNvSpPr>
            <p:nvPr/>
          </p:nvSpPr>
          <p:spPr bwMode="auto">
            <a:xfrm>
              <a:off x="3590" y="1422"/>
              <a:ext cx="1008" cy="726"/>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400" b="0" i="0" u="none">
                  <a:solidFill>
                    <a:schemeClr val="tx1"/>
                  </a:solidFill>
                </a:rPr>
                <a:t>Прямое общение с пот. клиентами</a:t>
              </a:r>
            </a:p>
            <a:p>
              <a:pPr algn="ctr" rtl="0">
                <a:defRPr/>
              </a:pPr>
              <a:r>
                <a:rPr lang="ru" sz="1400" b="0" i="0" u="none">
                  <a:solidFill>
                    <a:schemeClr val="tx1"/>
                  </a:solidFill>
                </a:rPr>
                <a:t>СМИ (реклама)</a:t>
              </a:r>
            </a:p>
            <a:p>
              <a:pPr algn="ctr" rtl="0">
                <a:defRPr/>
              </a:pPr>
              <a:r>
                <a:rPr lang="ru" sz="1400" b="0" i="0" u="none">
                  <a:solidFill>
                    <a:schemeClr val="tx1"/>
                  </a:solidFill>
                </a:rPr>
                <a:t>Фан-клуб в FB</a:t>
              </a:r>
            </a:p>
            <a:p>
              <a:pPr algn="ctr" rtl="0">
                <a:defRPr/>
              </a:pPr>
              <a:r>
                <a:rPr lang="ru" sz="1400" b="0" i="0" u="none">
                  <a:solidFill>
                    <a:schemeClr val="tx1"/>
                  </a:solidFill>
                </a:rPr>
                <a:t>Спонсорство</a:t>
              </a:r>
              <a:endParaRPr lang="ru" sz="1400" dirty="0">
                <a:solidFill>
                  <a:schemeClr val="tx1"/>
                </a:solidFill>
              </a:endParaRPr>
            </a:p>
          </p:txBody>
        </p:sp>
      </p:grpSp>
      <p:grpSp>
        <p:nvGrpSpPr>
          <p:cNvPr id="69644" name="Group 12"/>
          <p:cNvGrpSpPr>
            <a:grpSpLocks/>
          </p:cNvGrpSpPr>
          <p:nvPr/>
        </p:nvGrpSpPr>
        <p:grpSpPr bwMode="auto">
          <a:xfrm>
            <a:off x="182563" y="4686300"/>
            <a:ext cx="3300412" cy="1100138"/>
            <a:chOff x="134" y="3324"/>
            <a:chExt cx="2079" cy="693"/>
          </a:xfrm>
        </p:grpSpPr>
        <p:sp>
          <p:nvSpPr>
            <p:cNvPr id="23" name="AutoShape 7"/>
            <p:cNvSpPr>
              <a:spLocks noChangeArrowheads="1"/>
            </p:cNvSpPr>
            <p:nvPr/>
          </p:nvSpPr>
          <p:spPr bwMode="auto">
            <a:xfrm>
              <a:off x="1205" y="3444"/>
              <a:ext cx="1008" cy="384"/>
            </a:xfrm>
            <a:prstGeom prst="roundRect">
              <a:avLst>
                <a:gd name="adj" fmla="val 16667"/>
              </a:avLst>
            </a:prstGeom>
            <a:solidFill>
              <a:schemeClr val="accent3">
                <a:lumMod val="75000"/>
              </a:schemeClr>
            </a:solidFill>
            <a:ln w="9525">
              <a:solidFill>
                <a:schemeClr val="accent3">
                  <a:lumMod val="75000"/>
                </a:schemeClr>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1200" b="0" i="0" u="none"/>
                <a:t>СТРУКТУРА </a:t>
              </a:r>
            </a:p>
            <a:p>
              <a:pPr algn="ctr" rtl="0">
                <a:defRPr/>
              </a:pPr>
              <a:r>
                <a:rPr lang="ru" sz="1200" b="0" i="0" u="none"/>
                <a:t>РАСХОДОВ</a:t>
              </a:r>
              <a:endParaRPr lang="ru" sz="1200"/>
            </a:p>
          </p:txBody>
        </p:sp>
        <p:sp>
          <p:nvSpPr>
            <p:cNvPr id="24" name="AutoShape 20"/>
            <p:cNvSpPr>
              <a:spLocks noChangeArrowheads="1"/>
            </p:cNvSpPr>
            <p:nvPr/>
          </p:nvSpPr>
          <p:spPr bwMode="auto">
            <a:xfrm>
              <a:off x="134" y="3324"/>
              <a:ext cx="1008" cy="693"/>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400" b="0" i="0" u="none">
                  <a:solidFill>
                    <a:schemeClr val="tx1"/>
                  </a:solidFill>
                </a:rPr>
                <a:t>Вводные/материал</a:t>
              </a:r>
            </a:p>
            <a:p>
              <a:pPr algn="ctr" rtl="0">
                <a:defRPr/>
              </a:pPr>
              <a:r>
                <a:rPr lang="ru" sz="1400" b="0" i="0" u="none">
                  <a:solidFill>
                    <a:schemeClr val="tx1"/>
                  </a:solidFill>
                </a:rPr>
                <a:t>Маркетинг</a:t>
              </a:r>
            </a:p>
            <a:p>
              <a:pPr algn="ctr" rtl="0">
                <a:defRPr/>
              </a:pPr>
              <a:r>
                <a:rPr lang="ru" sz="1400" b="0" i="0" u="none">
                  <a:solidFill>
                    <a:schemeClr val="tx1"/>
                  </a:solidFill>
                </a:rPr>
                <a:t>Персонал</a:t>
              </a:r>
            </a:p>
            <a:p>
              <a:pPr algn="ctr" rtl="0">
                <a:defRPr/>
              </a:pPr>
              <a:r>
                <a:rPr lang="ru" sz="1400" b="0" i="0" u="none">
                  <a:solidFill>
                    <a:schemeClr val="tx1"/>
                  </a:solidFill>
                </a:rPr>
                <a:t>Разработка</a:t>
              </a:r>
            </a:p>
            <a:p>
              <a:pPr algn="ctr" rtl="0">
                <a:defRPr/>
              </a:pPr>
              <a:r>
                <a:rPr lang="ru" sz="1400" b="0" i="0" u="none">
                  <a:solidFill>
                    <a:schemeClr val="tx1"/>
                  </a:solidFill>
                </a:rPr>
                <a:t>Франшиза</a:t>
              </a:r>
              <a:endParaRPr lang="ru" sz="1400" dirty="0">
                <a:solidFill>
                  <a:schemeClr val="tx1"/>
                </a:solidFill>
              </a:endParaRPr>
            </a:p>
          </p:txBody>
        </p:sp>
      </p:grpSp>
      <p:grpSp>
        <p:nvGrpSpPr>
          <p:cNvPr id="69645" name="Group 13"/>
          <p:cNvGrpSpPr>
            <a:grpSpLocks/>
          </p:cNvGrpSpPr>
          <p:nvPr/>
        </p:nvGrpSpPr>
        <p:grpSpPr bwMode="auto">
          <a:xfrm>
            <a:off x="5661025" y="4732338"/>
            <a:ext cx="3284538" cy="950912"/>
            <a:chOff x="3585" y="3353"/>
            <a:chExt cx="2069" cy="599"/>
          </a:xfrm>
        </p:grpSpPr>
        <p:sp>
          <p:nvSpPr>
            <p:cNvPr id="21" name="AutoShape 14"/>
            <p:cNvSpPr>
              <a:spLocks noChangeArrowheads="1"/>
            </p:cNvSpPr>
            <p:nvPr/>
          </p:nvSpPr>
          <p:spPr bwMode="auto">
            <a:xfrm>
              <a:off x="3585" y="3444"/>
              <a:ext cx="1008" cy="384"/>
            </a:xfrm>
            <a:prstGeom prst="roundRect">
              <a:avLst>
                <a:gd name="adj" fmla="val 16667"/>
              </a:avLst>
            </a:prstGeom>
            <a:solidFill>
              <a:schemeClr val="accent3">
                <a:lumMod val="75000"/>
              </a:schemeClr>
            </a:solidFill>
            <a:ln w="9525">
              <a:solidFill>
                <a:schemeClr val="accent3">
                  <a:lumMod val="75000"/>
                </a:schemeClr>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1200" b="0" i="0" u="none"/>
                <a:t>СТРУКТУРА </a:t>
              </a:r>
            </a:p>
            <a:p>
              <a:pPr algn="ctr" rtl="0">
                <a:defRPr/>
              </a:pPr>
              <a:r>
                <a:rPr lang="ru" sz="1200" b="0" i="0" u="none"/>
                <a:t>ДОХОДОВ</a:t>
              </a:r>
              <a:endParaRPr lang="ru" sz="1200"/>
            </a:p>
          </p:txBody>
        </p:sp>
        <p:sp>
          <p:nvSpPr>
            <p:cNvPr id="22" name="AutoShape 21"/>
            <p:cNvSpPr>
              <a:spLocks noChangeArrowheads="1"/>
            </p:cNvSpPr>
            <p:nvPr/>
          </p:nvSpPr>
          <p:spPr bwMode="auto">
            <a:xfrm>
              <a:off x="4646" y="3353"/>
              <a:ext cx="1008" cy="599"/>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400" b="0" i="0" u="none">
                  <a:solidFill>
                    <a:schemeClr val="tx1"/>
                  </a:solidFill>
                </a:rPr>
                <a:t>Продажа изделий</a:t>
              </a:r>
            </a:p>
            <a:p>
              <a:pPr algn="ctr" rtl="0">
                <a:defRPr/>
              </a:pPr>
              <a:r>
                <a:rPr lang="ru" sz="1400" b="0" i="0" u="none">
                  <a:solidFill>
                    <a:schemeClr val="tx1"/>
                  </a:solidFill>
                </a:rPr>
                <a:t>Продажи по франшизе</a:t>
              </a:r>
            </a:p>
            <a:p>
              <a:pPr algn="ctr" rtl="0">
                <a:defRPr/>
              </a:pPr>
              <a:r>
                <a:rPr lang="ru" sz="1400" b="0" i="0" u="none">
                  <a:solidFill>
                    <a:schemeClr val="tx1"/>
                  </a:solidFill>
                </a:rPr>
                <a:t>Обучение и консультирование</a:t>
              </a:r>
              <a:endParaRPr lang="ru" sz="1400" dirty="0">
                <a:solidFill>
                  <a:schemeClr val="tx1"/>
                </a:solidFill>
              </a:endParaRPr>
            </a:p>
          </p:txBody>
        </p:sp>
      </p:grpSp>
      <p:grpSp>
        <p:nvGrpSpPr>
          <p:cNvPr id="69646" name="Group 14"/>
          <p:cNvGrpSpPr>
            <a:grpSpLocks/>
          </p:cNvGrpSpPr>
          <p:nvPr/>
        </p:nvGrpSpPr>
        <p:grpSpPr bwMode="auto">
          <a:xfrm>
            <a:off x="7345363" y="1676400"/>
            <a:ext cx="1600200" cy="2127250"/>
            <a:chOff x="4646" y="1428"/>
            <a:chExt cx="1008" cy="1340"/>
          </a:xfrm>
        </p:grpSpPr>
        <p:sp>
          <p:nvSpPr>
            <p:cNvPr id="19" name="AutoShape 9"/>
            <p:cNvSpPr>
              <a:spLocks noChangeArrowheads="1"/>
            </p:cNvSpPr>
            <p:nvPr/>
          </p:nvSpPr>
          <p:spPr bwMode="auto">
            <a:xfrm>
              <a:off x="4646" y="1428"/>
              <a:ext cx="1008" cy="384"/>
            </a:xfrm>
            <a:prstGeom prst="roundRect">
              <a:avLst>
                <a:gd name="adj" fmla="val 16667"/>
              </a:avLst>
            </a:prstGeom>
            <a:solidFill>
              <a:schemeClr val="accent3">
                <a:lumMod val="75000"/>
              </a:schemeClr>
            </a:solidFill>
            <a:ln w="9525">
              <a:solidFill>
                <a:schemeClr val="bg1"/>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1200" b="0" i="0" u="none"/>
                <a:t>ЦЕЛЕВАЯ ГРУППА</a:t>
              </a:r>
              <a:endParaRPr lang="ru" sz="1200" dirty="0"/>
            </a:p>
          </p:txBody>
        </p:sp>
        <p:sp>
          <p:nvSpPr>
            <p:cNvPr id="20" name="AutoShape 22"/>
            <p:cNvSpPr>
              <a:spLocks noChangeArrowheads="1"/>
            </p:cNvSpPr>
            <p:nvPr/>
          </p:nvSpPr>
          <p:spPr bwMode="auto">
            <a:xfrm>
              <a:off x="4646" y="1812"/>
              <a:ext cx="1008" cy="956"/>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endParaRPr lang="ru" sz="1400" dirty="0" smtClean="0">
                <a:solidFill>
                  <a:schemeClr val="tx1"/>
                </a:solidFill>
              </a:endParaRPr>
            </a:p>
            <a:p>
              <a:pPr algn="ctr" rtl="0">
                <a:defRPr/>
              </a:pPr>
              <a:r>
                <a:rPr lang="ru" sz="1400" b="0" i="0" u="none">
                  <a:solidFill>
                    <a:schemeClr val="tx1"/>
                  </a:solidFill>
                </a:rPr>
                <a:t>Спешащий и голодный</a:t>
              </a:r>
            </a:p>
            <a:p>
              <a:pPr algn="ctr" rtl="0">
                <a:defRPr/>
              </a:pPr>
              <a:r>
                <a:rPr lang="ru" sz="1400" b="0" i="0" u="none">
                  <a:solidFill>
                    <a:schemeClr val="tx1"/>
                  </a:solidFill>
                </a:rPr>
                <a:t>Заботящийся о здоровом питании</a:t>
              </a:r>
            </a:p>
            <a:p>
              <a:pPr algn="ctr" rtl="0">
                <a:defRPr/>
              </a:pPr>
              <a:endParaRPr lang="ru" sz="1400" dirty="0" smtClean="0">
                <a:solidFill>
                  <a:schemeClr val="tx1"/>
                </a:solidFill>
              </a:endParaRPr>
            </a:p>
            <a:p>
              <a:pPr algn="ctr" rtl="0">
                <a:defRPr/>
              </a:pPr>
              <a:endParaRPr lang="ru" sz="1400" dirty="0" smtClean="0">
                <a:solidFill>
                  <a:schemeClr val="tx1"/>
                </a:solidFill>
              </a:endParaRPr>
            </a:p>
            <a:p>
              <a:pPr algn="ctr" rtl="0">
                <a:defRPr/>
              </a:pPr>
              <a:endParaRPr lang="ru" sz="1400" dirty="0" smtClean="0">
                <a:solidFill>
                  <a:schemeClr val="tx1"/>
                </a:solidFill>
              </a:endParaRPr>
            </a:p>
            <a:p>
              <a:pPr algn="ctr" rtl="0">
                <a:defRPr/>
              </a:pPr>
              <a:endParaRPr lang="ru" sz="1400" dirty="0">
                <a:solidFill>
                  <a:schemeClr val="tx1"/>
                </a:solidFill>
              </a:endParaRPr>
            </a:p>
          </p:txBody>
        </p:sp>
      </p:grpSp>
      <p:grpSp>
        <p:nvGrpSpPr>
          <p:cNvPr id="69647" name="Group 15"/>
          <p:cNvGrpSpPr>
            <a:grpSpLocks/>
          </p:cNvGrpSpPr>
          <p:nvPr/>
        </p:nvGrpSpPr>
        <p:grpSpPr bwMode="auto">
          <a:xfrm>
            <a:off x="182563" y="1676400"/>
            <a:ext cx="1600200" cy="2127250"/>
            <a:chOff x="134" y="1428"/>
            <a:chExt cx="1008" cy="1340"/>
          </a:xfrm>
        </p:grpSpPr>
        <p:sp>
          <p:nvSpPr>
            <p:cNvPr id="17" name="AutoShape 12"/>
            <p:cNvSpPr>
              <a:spLocks noChangeArrowheads="1"/>
            </p:cNvSpPr>
            <p:nvPr/>
          </p:nvSpPr>
          <p:spPr bwMode="auto">
            <a:xfrm>
              <a:off x="134" y="1428"/>
              <a:ext cx="1008" cy="384"/>
            </a:xfrm>
            <a:prstGeom prst="roundRect">
              <a:avLst>
                <a:gd name="adj" fmla="val 16667"/>
              </a:avLst>
            </a:prstGeom>
            <a:solidFill>
              <a:schemeClr val="accent3">
                <a:lumMod val="75000"/>
              </a:schemeClr>
            </a:solidFill>
            <a:ln w="9525">
              <a:solidFill>
                <a:schemeClr val="bg1"/>
              </a:solidFill>
              <a:round/>
              <a:headEnd/>
              <a:tailEnd/>
            </a:ln>
          </p:spPr>
          <p:txBody>
            <a:bodyPr wrap="none" anchor="ctr"/>
            <a:lstStyle>
              <a:defPPr>
                <a:defRPr lang="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rtl="0">
                <a:defRPr/>
              </a:pPr>
              <a:r>
                <a:rPr lang="ru" sz="1200" b="0" i="0" u="none"/>
                <a:t>ОСНОВНЫЕ НАВЫКИ</a:t>
              </a:r>
            </a:p>
            <a:p>
              <a:pPr algn="ctr" rtl="0">
                <a:defRPr/>
              </a:pPr>
              <a:r>
                <a:rPr lang="ru" sz="1200" b="0" i="0" u="none"/>
                <a:t> и РЕСУРСЫ</a:t>
              </a:r>
              <a:endParaRPr lang="ru" sz="1200" dirty="0"/>
            </a:p>
          </p:txBody>
        </p:sp>
        <p:sp>
          <p:nvSpPr>
            <p:cNvPr id="18" name="AutoShape 23"/>
            <p:cNvSpPr>
              <a:spLocks noChangeArrowheads="1"/>
            </p:cNvSpPr>
            <p:nvPr/>
          </p:nvSpPr>
          <p:spPr bwMode="auto">
            <a:xfrm>
              <a:off x="134" y="1812"/>
              <a:ext cx="1008" cy="956"/>
            </a:xfrm>
            <a:prstGeom prst="roundRect">
              <a:avLst>
                <a:gd name="adj" fmla="val 16667"/>
              </a:avLst>
            </a:prstGeom>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anchor="ctr"/>
            <a:lstStyle>
              <a:defPPr>
                <a:defRPr lang="ru"/>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a:pPr algn="ctr" rtl="0">
                <a:defRPr/>
              </a:pPr>
              <a:r>
                <a:rPr lang="ru" sz="1400" b="0" i="0" u="none">
                  <a:solidFill>
                    <a:schemeClr val="tx1"/>
                  </a:solidFill>
                </a:rPr>
                <a:t>Рецепты</a:t>
              </a:r>
            </a:p>
            <a:p>
              <a:pPr algn="ctr" rtl="0">
                <a:defRPr/>
              </a:pPr>
              <a:r>
                <a:rPr lang="ru" sz="1400" b="0" i="0" u="none">
                  <a:solidFill>
                    <a:schemeClr val="tx1"/>
                  </a:solidFill>
                </a:rPr>
                <a:t>Производственные навыки</a:t>
              </a:r>
            </a:p>
            <a:p>
              <a:pPr algn="ctr" rtl="0">
                <a:defRPr/>
              </a:pPr>
              <a:r>
                <a:rPr lang="ru" sz="1400" b="0" i="0" u="none">
                  <a:solidFill>
                    <a:schemeClr val="tx1"/>
                  </a:solidFill>
                </a:rPr>
                <a:t>Снабжение-логистика</a:t>
              </a:r>
            </a:p>
            <a:p>
              <a:pPr algn="ctr" rtl="0">
                <a:defRPr/>
              </a:pPr>
              <a:r>
                <a:rPr lang="ru" sz="1400" b="0" i="0" u="none">
                  <a:solidFill>
                    <a:schemeClr val="tx1"/>
                  </a:solidFill>
                </a:rPr>
                <a:t>Маркетинг</a:t>
              </a:r>
            </a:p>
            <a:p>
              <a:pPr algn="ctr" rtl="0">
                <a:defRPr/>
              </a:pPr>
              <a:r>
                <a:rPr lang="ru" sz="1400" b="0" i="0" u="none">
                  <a:solidFill>
                    <a:schemeClr val="tx1"/>
                  </a:solidFill>
                </a:rPr>
                <a:t>Оформление/стиль</a:t>
              </a:r>
            </a:p>
          </p:txBody>
        </p:sp>
      </p:grpSp>
    </p:spTree>
    <p:extLst>
      <p:ext uri="{BB962C8B-B14F-4D97-AF65-F5344CB8AC3E}">
        <p14:creationId xmlns:p14="http://schemas.microsoft.com/office/powerpoint/2010/main" val="2020024992"/>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507288" cy="4525963"/>
          </a:xfrm>
        </p:spPr>
        <p:txBody>
          <a:bodyPr>
            <a:normAutofit/>
          </a:bodyPr>
          <a:lstStyle/>
          <a:p>
            <a:pPr algn="l" rtl="0"/>
            <a:r>
              <a:rPr lang="ru" b="0" i="0" u="none"/>
              <a:t>Запиши свою бизнес-модель</a:t>
            </a:r>
          </a:p>
          <a:p>
            <a:endParaRPr lang="ru" noProof="0" dirty="0" smtClean="0"/>
          </a:p>
          <a:p>
            <a:endParaRPr lang="ru" noProof="0" dirty="0" smtClean="0"/>
          </a:p>
          <a:p>
            <a:pPr algn="l" rtl="0"/>
            <a:r>
              <a:rPr lang="ru" b="0" i="0" u="none"/>
              <a:t>Представь свою бизнес-модель другим (команды по 2-3 человека)</a:t>
            </a:r>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85</a:t>
            </a:fld>
            <a:endParaRPr lang="ru"/>
          </a:p>
        </p:txBody>
      </p:sp>
      <p:sp>
        <p:nvSpPr>
          <p:cNvPr id="6" name="Title 1"/>
          <p:cNvSpPr>
            <a:spLocks noGrp="1"/>
          </p:cNvSpPr>
          <p:nvPr>
            <p:ph type="title"/>
          </p:nvPr>
        </p:nvSpPr>
        <p:spPr>
          <a:xfrm>
            <a:off x="457200" y="274638"/>
            <a:ext cx="8229600" cy="1143000"/>
          </a:xfrm>
        </p:spPr>
        <p:txBody>
          <a:bodyPr/>
          <a:lstStyle/>
          <a:p>
            <a:pPr rtl="0"/>
            <a:r>
              <a:rPr lang="ru" b="1" i="0" u="none">
                <a:solidFill>
                  <a:srgbClr val="008000"/>
                </a:solidFill>
              </a:rPr>
              <a:t>Практическое задание</a:t>
            </a:r>
            <a:endParaRPr lang="ru" b="1" noProof="0" dirty="0">
              <a:solidFill>
                <a:srgbClr val="008000"/>
              </a:solidFill>
            </a:endParaRPr>
          </a:p>
        </p:txBody>
      </p:sp>
    </p:spTree>
    <p:extLst>
      <p:ext uri="{BB962C8B-B14F-4D97-AF65-F5344CB8AC3E}">
        <p14:creationId xmlns:p14="http://schemas.microsoft.com/office/powerpoint/2010/main" val="27666975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600200"/>
            <a:ext cx="8784976" cy="4525963"/>
          </a:xfrm>
        </p:spPr>
        <p:txBody>
          <a:bodyPr>
            <a:normAutofit/>
          </a:bodyPr>
          <a:lstStyle/>
          <a:p>
            <a:pPr algn="l" rtl="0"/>
            <a:r>
              <a:rPr lang="ru" b="0" i="0" u="none"/>
              <a:t>В течение следующих 3 дней получить обратную связь о своей бизнес-идее по меньшей мере от 2 потенцальных клиентов (если Вы уже опросили нескольких, найдите еще двоих)</a:t>
            </a:r>
          </a:p>
          <a:p>
            <a:pPr algn="l" rtl="0"/>
            <a:r>
              <a:rPr lang="ru" b="0" i="0" u="none"/>
              <a:t>Результаты отправьте преподавателю</a:t>
            </a:r>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lgn="r" rtl="0"/>
              <a:t>86</a:t>
            </a:fld>
            <a:endParaRPr lang="ru"/>
          </a:p>
        </p:txBody>
      </p:sp>
      <p:sp>
        <p:nvSpPr>
          <p:cNvPr id="6" name="Title 1"/>
          <p:cNvSpPr>
            <a:spLocks noGrp="1"/>
          </p:cNvSpPr>
          <p:nvPr>
            <p:ph type="title"/>
          </p:nvPr>
        </p:nvSpPr>
        <p:spPr>
          <a:xfrm>
            <a:off x="457200" y="274638"/>
            <a:ext cx="8229600" cy="1143000"/>
          </a:xfrm>
        </p:spPr>
        <p:txBody>
          <a:bodyPr/>
          <a:lstStyle/>
          <a:p>
            <a:pPr rtl="0"/>
            <a:r>
              <a:rPr lang="ru" b="1" i="0" u="none">
                <a:solidFill>
                  <a:srgbClr val="008000"/>
                </a:solidFill>
              </a:rPr>
              <a:t>Домашнее задание</a:t>
            </a:r>
            <a:endParaRPr lang="ru" b="1" noProof="0" dirty="0">
              <a:solidFill>
                <a:srgbClr val="008000"/>
              </a:solidFill>
            </a:endParaRPr>
          </a:p>
        </p:txBody>
      </p:sp>
    </p:spTree>
    <p:extLst>
      <p:ext uri="{BB962C8B-B14F-4D97-AF65-F5344CB8AC3E}">
        <p14:creationId xmlns:p14="http://schemas.microsoft.com/office/powerpoint/2010/main" val="29766521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pPr rtl="0"/>
            <a:r>
              <a:rPr lang="ru" b="1" i="0" u="none"/>
              <a:t>Спасибо!</a:t>
            </a:r>
            <a:endParaRPr lang="ru" noProof="0" dirty="0"/>
          </a:p>
        </p:txBody>
      </p:sp>
      <p:sp>
        <p:nvSpPr>
          <p:cNvPr id="6" name="Subtitle 5"/>
          <p:cNvSpPr>
            <a:spLocks noGrp="1"/>
          </p:cNvSpPr>
          <p:nvPr>
            <p:ph type="subTitle" idx="1"/>
          </p:nvPr>
        </p:nvSpPr>
        <p:spPr/>
        <p:txBody>
          <a:bodyPr/>
          <a:lstStyle/>
          <a:p>
            <a:endParaRPr lang="ru"/>
          </a:p>
        </p:txBody>
      </p:sp>
    </p:spTree>
    <p:extLst>
      <p:ext uri="{BB962C8B-B14F-4D97-AF65-F5344CB8AC3E}">
        <p14:creationId xmlns:p14="http://schemas.microsoft.com/office/powerpoint/2010/main" val="6352590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ru" b="1" i="0" u="none"/>
              <a:t>Тест на предпринимательство «Охота за мозгами»</a:t>
            </a:r>
            <a:endParaRPr lang="ru" noProof="0" dirty="0"/>
          </a:p>
        </p:txBody>
      </p:sp>
      <p:sp>
        <p:nvSpPr>
          <p:cNvPr id="3" name="Content Placeholder 2"/>
          <p:cNvSpPr>
            <a:spLocks noGrp="1"/>
          </p:cNvSpPr>
          <p:nvPr>
            <p:ph idx="1"/>
          </p:nvPr>
        </p:nvSpPr>
        <p:spPr>
          <a:xfrm>
            <a:off x="457200" y="1268760"/>
            <a:ext cx="8229600" cy="5112568"/>
          </a:xfrm>
        </p:spPr>
        <p:txBody>
          <a:bodyPr>
            <a:normAutofit fontScale="77500" lnSpcReduction="20000"/>
          </a:bodyPr>
          <a:lstStyle/>
          <a:p>
            <a:pPr marL="0" indent="0" algn="l" rtl="0">
              <a:buNone/>
            </a:pPr>
            <a:r>
              <a:rPr lang="ru" b="0" i="0" u="none" dirty="0"/>
              <a:t>Есть ли у вас следующие качества…(да/нет):</a:t>
            </a:r>
          </a:p>
          <a:p>
            <a:pPr marL="0" indent="0" algn="l" rtl="0">
              <a:buNone/>
            </a:pPr>
            <a:endParaRPr lang="ru" sz="3500" noProof="0" dirty="0" smtClean="0"/>
          </a:p>
          <a:p>
            <a:pPr marL="514350" indent="-514350" algn="l" rtl="0">
              <a:lnSpc>
                <a:spcPct val="70000"/>
              </a:lnSpc>
              <a:spcBef>
                <a:spcPts val="0"/>
              </a:spcBef>
              <a:buFont typeface="+mj-lt"/>
              <a:buAutoNum type="arabicPeriod"/>
            </a:pPr>
            <a:r>
              <a:rPr lang="ru" sz="3500" b="0" i="0" u="none" dirty="0"/>
              <a:t> </a:t>
            </a:r>
            <a:r>
              <a:rPr lang="ru-RU" sz="3500" dirty="0" smtClean="0"/>
              <a:t>целеустремлённость</a:t>
            </a:r>
            <a:endParaRPr lang="ru" sz="3500" b="0" i="0" u="none" dirty="0"/>
          </a:p>
          <a:p>
            <a:pPr marL="514350" indent="-514350" algn="l" rtl="0">
              <a:lnSpc>
                <a:spcPct val="70000"/>
              </a:lnSpc>
              <a:spcBef>
                <a:spcPts val="0"/>
              </a:spcBef>
              <a:buFont typeface="+mj-lt"/>
              <a:buAutoNum type="arabicPeriod"/>
            </a:pPr>
            <a:endParaRPr lang="ru" sz="3500" noProof="0" dirty="0" smtClean="0"/>
          </a:p>
          <a:p>
            <a:pPr marL="514350" indent="-514350" algn="l" rtl="0">
              <a:lnSpc>
                <a:spcPct val="70000"/>
              </a:lnSpc>
              <a:spcBef>
                <a:spcPts val="0"/>
              </a:spcBef>
              <a:buFont typeface="+mj-lt"/>
              <a:buAutoNum type="arabicPeriod"/>
            </a:pPr>
            <a:r>
              <a:rPr lang="ru" sz="3500" b="0" i="0" u="none" dirty="0"/>
              <a:t> тщеславие</a:t>
            </a:r>
          </a:p>
          <a:p>
            <a:pPr marL="514350" indent="-514350" algn="l" rtl="0">
              <a:lnSpc>
                <a:spcPct val="70000"/>
              </a:lnSpc>
              <a:spcBef>
                <a:spcPts val="0"/>
              </a:spcBef>
              <a:buFont typeface="+mj-lt"/>
              <a:buAutoNum type="arabicPeriod"/>
            </a:pPr>
            <a:endParaRPr lang="ru" sz="3500" noProof="0" dirty="0" smtClean="0"/>
          </a:p>
          <a:p>
            <a:pPr marL="514350" indent="-514350" algn="l" rtl="0">
              <a:lnSpc>
                <a:spcPct val="70000"/>
              </a:lnSpc>
              <a:spcBef>
                <a:spcPts val="0"/>
              </a:spcBef>
              <a:buFont typeface="+mj-lt"/>
              <a:buAutoNum type="arabicPeriod"/>
            </a:pPr>
            <a:r>
              <a:rPr lang="ru" sz="3500" b="0" i="0" u="none" dirty="0"/>
              <a:t> энергичность</a:t>
            </a:r>
          </a:p>
          <a:p>
            <a:pPr marL="514350" indent="-514350" algn="l" rtl="0">
              <a:lnSpc>
                <a:spcPct val="70000"/>
              </a:lnSpc>
              <a:spcBef>
                <a:spcPts val="0"/>
              </a:spcBef>
              <a:buFont typeface="+mj-lt"/>
              <a:buAutoNum type="arabicPeriod"/>
            </a:pPr>
            <a:endParaRPr lang="ru" sz="3500" noProof="0" dirty="0" smtClean="0"/>
          </a:p>
          <a:p>
            <a:pPr marL="514350" indent="-514350" algn="l" rtl="0">
              <a:lnSpc>
                <a:spcPct val="70000"/>
              </a:lnSpc>
              <a:spcBef>
                <a:spcPts val="0"/>
              </a:spcBef>
              <a:buFont typeface="+mj-lt"/>
              <a:buAutoNum type="arabicPeriod"/>
            </a:pPr>
            <a:r>
              <a:rPr lang="ru" sz="3500" b="0" i="0" u="none" dirty="0"/>
              <a:t> готовность рисковать</a:t>
            </a:r>
          </a:p>
          <a:p>
            <a:pPr marL="514350" indent="-514350" algn="l" rtl="0">
              <a:lnSpc>
                <a:spcPct val="70000"/>
              </a:lnSpc>
              <a:spcBef>
                <a:spcPts val="0"/>
              </a:spcBef>
              <a:buFont typeface="+mj-lt"/>
              <a:buAutoNum type="arabicPeriod"/>
            </a:pPr>
            <a:endParaRPr lang="ru" sz="3500" noProof="0" dirty="0" smtClean="0"/>
          </a:p>
          <a:p>
            <a:pPr marL="514350" indent="-514350" algn="l" rtl="0">
              <a:lnSpc>
                <a:spcPct val="70000"/>
              </a:lnSpc>
              <a:spcBef>
                <a:spcPts val="0"/>
              </a:spcBef>
              <a:buFont typeface="+mj-lt"/>
              <a:buAutoNum type="arabicPeriod"/>
            </a:pPr>
            <a:r>
              <a:rPr lang="ru" sz="3500" b="0" i="0" u="none" dirty="0"/>
              <a:t> умение </a:t>
            </a:r>
            <a:r>
              <a:rPr lang="ru" sz="3500" b="0" i="0" u="none" dirty="0" smtClean="0"/>
              <a:t>взвешенно принимать решения</a:t>
            </a:r>
            <a:endParaRPr lang="ru" sz="3500" b="0" i="0" u="none" dirty="0"/>
          </a:p>
          <a:p>
            <a:pPr marL="514350" indent="-514350" algn="l" rtl="0">
              <a:lnSpc>
                <a:spcPct val="70000"/>
              </a:lnSpc>
              <a:spcBef>
                <a:spcPts val="0"/>
              </a:spcBef>
              <a:buFont typeface="+mj-lt"/>
              <a:buAutoNum type="arabicPeriod"/>
            </a:pPr>
            <a:endParaRPr lang="ru" sz="3500" noProof="0" dirty="0" smtClean="0"/>
          </a:p>
          <a:p>
            <a:pPr marL="514350" indent="-514350" algn="l" rtl="0">
              <a:lnSpc>
                <a:spcPct val="70000"/>
              </a:lnSpc>
              <a:spcBef>
                <a:spcPts val="0"/>
              </a:spcBef>
              <a:buFont typeface="+mj-lt"/>
              <a:buAutoNum type="arabicPeriod"/>
            </a:pPr>
            <a:r>
              <a:rPr lang="ru" sz="3500" b="0" i="0" u="none" dirty="0"/>
              <a:t> общительность</a:t>
            </a:r>
          </a:p>
          <a:p>
            <a:pPr marL="514350" indent="-514350" algn="l" rtl="0">
              <a:lnSpc>
                <a:spcPct val="70000"/>
              </a:lnSpc>
              <a:spcBef>
                <a:spcPts val="0"/>
              </a:spcBef>
              <a:buFont typeface="+mj-lt"/>
              <a:buAutoNum type="arabicPeriod"/>
            </a:pPr>
            <a:endParaRPr lang="ru" sz="3500" noProof="0" dirty="0" smtClean="0"/>
          </a:p>
          <a:p>
            <a:pPr marL="514350" indent="-514350" algn="l" rtl="0">
              <a:lnSpc>
                <a:spcPct val="70000"/>
              </a:lnSpc>
              <a:spcBef>
                <a:spcPts val="0"/>
              </a:spcBef>
              <a:buFont typeface="+mj-lt"/>
              <a:buAutoNum type="arabicPeriod"/>
            </a:pPr>
            <a:r>
              <a:rPr lang="ru" sz="3500" b="0" i="0" u="none" dirty="0"/>
              <a:t> уверенность в себе</a:t>
            </a:r>
          </a:p>
          <a:p>
            <a:pPr marL="514350" indent="-514350" algn="l" rtl="0">
              <a:lnSpc>
                <a:spcPct val="70000"/>
              </a:lnSpc>
              <a:spcBef>
                <a:spcPts val="0"/>
              </a:spcBef>
              <a:buFont typeface="+mj-lt"/>
              <a:buAutoNum type="arabicPeriod"/>
            </a:pPr>
            <a:endParaRPr lang="ru" sz="3500" noProof="0" dirty="0" smtClean="0"/>
          </a:p>
          <a:p>
            <a:pPr marL="514350" indent="-514350" algn="l" rtl="0">
              <a:lnSpc>
                <a:spcPct val="70000"/>
              </a:lnSpc>
              <a:spcBef>
                <a:spcPts val="0"/>
              </a:spcBef>
              <a:buFont typeface="+mj-lt"/>
              <a:buAutoNum type="arabicPeriod"/>
            </a:pPr>
            <a:r>
              <a:rPr lang="ru" sz="3500" b="0" i="0" u="none" dirty="0"/>
              <a:t> властность</a:t>
            </a:r>
          </a:p>
          <a:p>
            <a:pPr marL="514350" indent="-514350" algn="l" rtl="0">
              <a:lnSpc>
                <a:spcPct val="70000"/>
              </a:lnSpc>
              <a:spcBef>
                <a:spcPts val="0"/>
              </a:spcBef>
              <a:buFont typeface="+mj-lt"/>
              <a:buAutoNum type="arabicPeriod"/>
            </a:pPr>
            <a:endParaRPr lang="ru" sz="3500" noProof="0" dirty="0" smtClean="0"/>
          </a:p>
          <a:p>
            <a:pPr marL="514350" indent="-514350" algn="l" rtl="0">
              <a:lnSpc>
                <a:spcPct val="70000"/>
              </a:lnSpc>
              <a:spcBef>
                <a:spcPts val="0"/>
              </a:spcBef>
              <a:buFont typeface="+mj-lt"/>
              <a:buAutoNum type="arabicPeriod"/>
            </a:pPr>
            <a:r>
              <a:rPr lang="ru" sz="3500" b="0" i="0" u="none" dirty="0"/>
              <a:t> страсть к приключениям</a:t>
            </a:r>
          </a:p>
          <a:p>
            <a:pPr marL="514350" indent="-514350" algn="l" rtl="0">
              <a:lnSpc>
                <a:spcPct val="70000"/>
              </a:lnSpc>
              <a:spcBef>
                <a:spcPts val="0"/>
              </a:spcBef>
              <a:buFont typeface="+mj-lt"/>
              <a:buAutoNum type="arabicPeriod"/>
            </a:pPr>
            <a:endParaRPr lang="ru" sz="3500" noProof="0" dirty="0" smtClean="0"/>
          </a:p>
          <a:p>
            <a:pPr marL="514350" indent="-514350" algn="l" rtl="0">
              <a:lnSpc>
                <a:spcPct val="70000"/>
              </a:lnSpc>
              <a:spcBef>
                <a:spcPts val="0"/>
              </a:spcBef>
              <a:buFont typeface="+mj-lt"/>
              <a:buAutoNum type="arabicPeriod"/>
            </a:pPr>
            <a:r>
              <a:rPr lang="ru" sz="3500" b="0" i="0" u="none" dirty="0"/>
              <a:t> оптимизм</a:t>
            </a:r>
          </a:p>
          <a:p>
            <a:pPr marL="514350" indent="-514350" algn="l" rtl="0">
              <a:lnSpc>
                <a:spcPct val="70000"/>
              </a:lnSpc>
              <a:spcBef>
                <a:spcPts val="0"/>
              </a:spcBef>
              <a:buFont typeface="+mj-lt"/>
              <a:buAutoNum type="arabicPeriod"/>
            </a:pPr>
            <a:endParaRPr lang="ru" noProof="0" dirty="0" smtClean="0"/>
          </a:p>
          <a:p>
            <a:pPr marL="0" indent="0" algn="l" rtl="0">
              <a:lnSpc>
                <a:spcPct val="70000"/>
              </a:lnSpc>
              <a:spcBef>
                <a:spcPts val="0"/>
              </a:spcBef>
              <a:buNone/>
            </a:pPr>
            <a:r>
              <a:rPr lang="ru" b="0" i="0" u="none" dirty="0">
                <a:hlinkClick r:id="rId3"/>
              </a:rPr>
              <a:t>http://www.seb.ee/files/ajujaht_toovihik.pdf</a:t>
            </a:r>
            <a:r>
              <a:rPr lang="ru" b="0" i="0" u="none" dirty="0"/>
              <a:t> </a:t>
            </a:r>
            <a:endParaRPr lang="ru" noProof="0" dirty="0"/>
          </a:p>
        </p:txBody>
      </p:sp>
      <p:sp>
        <p:nvSpPr>
          <p:cNvPr id="4" name="Footer Placeholder 3"/>
          <p:cNvSpPr>
            <a:spLocks noGrp="1"/>
          </p:cNvSpPr>
          <p:nvPr>
            <p:ph type="ftr" sz="quarter" idx="11"/>
          </p:nvPr>
        </p:nvSpPr>
        <p:spPr/>
        <p:txBody>
          <a:bodyPr/>
          <a:lstStyle/>
          <a:p>
            <a:pPr rtl="0"/>
            <a:r>
              <a:rPr lang="ru" b="0" i="0" u="none"/>
              <a:t>Базовая подготовка для начинающего предпринимателя</a:t>
            </a:r>
            <a:endParaRPr lang="ru" dirty="0"/>
          </a:p>
        </p:txBody>
      </p:sp>
      <p:sp>
        <p:nvSpPr>
          <p:cNvPr id="5" name="Slide Number Placeholder 4"/>
          <p:cNvSpPr>
            <a:spLocks noGrp="1"/>
          </p:cNvSpPr>
          <p:nvPr>
            <p:ph type="sldNum" sz="quarter" idx="12"/>
          </p:nvPr>
        </p:nvSpPr>
        <p:spPr/>
        <p:txBody>
          <a:bodyPr/>
          <a:lstStyle/>
          <a:p>
            <a:pPr algn="r" rtl="0"/>
            <a:fld id="{A45DCD47-EA8C-44D1-8CAA-AFD346EF99BF}" type="slidenum">
              <a:rPr/>
              <a:pPr/>
              <a:t>9</a:t>
            </a:fld>
            <a:endParaRPr lang="ru"/>
          </a:p>
        </p:txBody>
      </p:sp>
    </p:spTree>
    <p:extLst>
      <p:ext uri="{BB962C8B-B14F-4D97-AF65-F5344CB8AC3E}">
        <p14:creationId xmlns:p14="http://schemas.microsoft.com/office/powerpoint/2010/main" val="102542744"/>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_BAASKOOLIT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Presentation_BAASKOOLITUS.potx</Template>
  <TotalTime>9299</TotalTime>
  <Words>6593</Words>
  <Application>Microsoft Office PowerPoint</Application>
  <PresentationFormat>On-screen Show (4:3)</PresentationFormat>
  <Paragraphs>1037</Paragraphs>
  <Slides>87</Slides>
  <Notes>59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87</vt:i4>
      </vt:variant>
    </vt:vector>
  </HeadingPairs>
  <TitlesOfParts>
    <vt:vector size="97" baseType="lpstr">
      <vt:lpstr>ＭＳ ゴシック</vt:lpstr>
      <vt:lpstr>ＭＳ Ｐゴシック</vt:lpstr>
      <vt:lpstr>Arial</vt:lpstr>
      <vt:lpstr>Arial Narrow</vt:lpstr>
      <vt:lpstr>Calibri</vt:lpstr>
      <vt:lpstr>Franklin Gothic Book</vt:lpstr>
      <vt:lpstr>Helvetica</vt:lpstr>
      <vt:lpstr>Times New Roman</vt:lpstr>
      <vt:lpstr>Wingdings</vt:lpstr>
      <vt:lpstr>Presentation_BAASKOOLITUS</vt:lpstr>
      <vt:lpstr>Я – предприниматель. Бизнес-идея. Видение и бизнес-модель </vt:lpstr>
      <vt:lpstr>Авторы программы обучения: Элмо Пуйдет Калев Каарна Андро Куллеркупп Ингелизе Израэль Альгис Перенс Сийри Эйнасте Арго Терал Индрек Марипуу Татьяна Мороз Ло Рихвк</vt:lpstr>
      <vt:lpstr>Практическое задание</vt:lpstr>
      <vt:lpstr>Практическое задание</vt:lpstr>
      <vt:lpstr>Цель обучения</vt:lpstr>
      <vt:lpstr>Я как предприниматель</vt:lpstr>
      <vt:lpstr>1. Предпринимателем  надо родиться или можно стать?</vt:lpstr>
      <vt:lpstr>Тесты на определенные качества личности</vt:lpstr>
      <vt:lpstr>Тест на предпринимательство «Охота за мозгами»</vt:lpstr>
      <vt:lpstr>Тест на предпринимательские качества</vt:lpstr>
      <vt:lpstr>Как найти ваши сильные стороны</vt:lpstr>
      <vt:lpstr>Командный подход</vt:lpstr>
      <vt:lpstr>Качества, способствующие предпринимательству</vt:lpstr>
      <vt:lpstr>2. Достижение успеха</vt:lpstr>
      <vt:lpstr>Предпринимательство = радость жизни</vt:lpstr>
      <vt:lpstr>Практическое задание</vt:lpstr>
      <vt:lpstr>2. Успех: Ваше понятие об успехе</vt:lpstr>
      <vt:lpstr>2. Успех: устойчивость к стрессу</vt:lpstr>
      <vt:lpstr>Практическое задание</vt:lpstr>
      <vt:lpstr>Формулировка миссии</vt:lpstr>
      <vt:lpstr>Видение</vt:lpstr>
      <vt:lpstr>Создание видения на 3 года</vt:lpstr>
      <vt:lpstr>Практическое задание</vt:lpstr>
      <vt:lpstr>2. Успех: учиться на ошибках (других) (1)</vt:lpstr>
      <vt:lpstr>2. Успех: учиться на ошибках (других) (2)</vt:lpstr>
      <vt:lpstr>2. Успех: учиться на ошибках других (3)</vt:lpstr>
      <vt:lpstr>2. Успех: учиться на ошибках других (4)</vt:lpstr>
      <vt:lpstr>PowerPoint Presentation</vt:lpstr>
      <vt:lpstr>Формы предпринимательства</vt:lpstr>
      <vt:lpstr>Формы предпринимательства (2)</vt:lpstr>
      <vt:lpstr>Моя бизнес-идея</vt:lpstr>
      <vt:lpstr>Какая бизнес-идея хорошая?</vt:lpstr>
      <vt:lpstr>Где найти бизнес-идею?</vt:lpstr>
      <vt:lpstr>Тест бизнес-идеи</vt:lpstr>
      <vt:lpstr>Экспресс-тест бизнес-идеи</vt:lpstr>
      <vt:lpstr>Очередная лимоновыжималка</vt:lpstr>
      <vt:lpstr>Теснота в карете скорой помощи: до</vt:lpstr>
      <vt:lpstr>после...</vt:lpstr>
      <vt:lpstr>Экспресс-тест бизнес-идеи</vt:lpstr>
      <vt:lpstr>Создание ценности для клиента</vt:lpstr>
      <vt:lpstr>Размер боли =  вероятность успеха</vt:lpstr>
      <vt:lpstr>ОБЕЗБОЛИВАЮЩЕЕ</vt:lpstr>
      <vt:lpstr>ВИТАМИН</vt:lpstr>
      <vt:lpstr>ТУАЛЕТНАЯ БУМАГА</vt:lpstr>
      <vt:lpstr>РАЗВЛЕЧЕНИЕ</vt:lpstr>
      <vt:lpstr>PowerPoint Presentation</vt:lpstr>
      <vt:lpstr>Экспресс-тест бизнес-идеи</vt:lpstr>
      <vt:lpstr>Кто является пользователем, кто является покупателем?</vt:lpstr>
      <vt:lpstr>Кто является пользователем, кто является покупателем?</vt:lpstr>
      <vt:lpstr>Что означает «достаточно много покупателей»?</vt:lpstr>
      <vt:lpstr>Потенциал рынка</vt:lpstr>
      <vt:lpstr>Основные правила размера целевого рынка </vt:lpstr>
      <vt:lpstr>Примеры нишевых рынков</vt:lpstr>
      <vt:lpstr>40%</vt:lpstr>
      <vt:lpstr>80%</vt:lpstr>
      <vt:lpstr>90%</vt:lpstr>
      <vt:lpstr>Экспресс-тест бизнес-идеи</vt:lpstr>
      <vt:lpstr>Тимоти Престеро:  Создавайте изделия для людей, а не ради наград</vt:lpstr>
      <vt:lpstr>Инкубатор NeoNurture в Азию и Африку </vt:lpstr>
      <vt:lpstr>Экспресс-тест бизнес-идеи: резюме</vt:lpstr>
      <vt:lpstr>Тестирование бизнес-идеи в реальной жизни</vt:lpstr>
      <vt:lpstr>План «А» все равно не сработает</vt:lpstr>
      <vt:lpstr>Почему?</vt:lpstr>
      <vt:lpstr>Представление о клиенте</vt:lpstr>
      <vt:lpstr>Задачи клиентов</vt:lpstr>
      <vt:lpstr>«Боль» клиента</vt:lpstr>
      <vt:lpstr>Польза для клиента</vt:lpstr>
      <vt:lpstr>PowerPoint Presentation</vt:lpstr>
      <vt:lpstr>Основные свойства изделия и услуги</vt:lpstr>
      <vt:lpstr>Обезболивающие свойства изделия</vt:lpstr>
      <vt:lpstr>Свойства, создающие пользу для клиента</vt:lpstr>
      <vt:lpstr>Совместимость изделия и рынка (3 уровня)</vt:lpstr>
      <vt:lpstr>Способы тестирования допущений</vt:lpstr>
      <vt:lpstr>Практическое задание</vt:lpstr>
      <vt:lpstr>PowerPoint Presentation</vt:lpstr>
      <vt:lpstr>Экспресс-проверка доходности</vt:lpstr>
      <vt:lpstr>Задание на экспресс-проверку доходности</vt:lpstr>
      <vt:lpstr>От нужд клиентов до бизнес-модели</vt:lpstr>
      <vt:lpstr>Бизнес-модель</vt:lpstr>
      <vt:lpstr>PowerPoint Presentation</vt:lpstr>
      <vt:lpstr>PowerPoint Presentation</vt:lpstr>
      <vt:lpstr>Пример бизнес-модели реального предприятия</vt:lpstr>
      <vt:lpstr>Пример: Эстонский производитель хлебобулочных изделий</vt:lpstr>
      <vt:lpstr>Пример: сеть быстрого питания, договор франшизы</vt:lpstr>
      <vt:lpstr>Практическое задание</vt:lpstr>
      <vt:lpstr>Домашнее задание</vt:lpstr>
      <vt:lpstr>Спасибо!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Teema:</dc:title>
  <dc:creator>Marikai</dc:creator>
  <cp:lastModifiedBy>moroz</cp:lastModifiedBy>
  <cp:revision>280</cp:revision>
  <cp:lastPrinted>2014-05-12T14:14:14Z</cp:lastPrinted>
  <dcterms:created xsi:type="dcterms:W3CDTF">2014-04-29T11:48:52Z</dcterms:created>
  <dcterms:modified xsi:type="dcterms:W3CDTF">2019-09-04T15:53:53Z</dcterms:modified>
</cp:coreProperties>
</file>